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57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29T21:29:40.140" idx="1">
    <p:pos x="10" y="10"/>
    <p:text/>
  </p:cm>
  <p:cm authorId="0" dt="2014-03-29T21:29:42.937" idx="2">
    <p:pos x="146" y="146"/>
    <p:text/>
  </p:cm>
  <p:cm authorId="0" dt="2014-03-29T21:29:43.812" idx="3">
    <p:pos x="282" y="282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BB7DA2-F718-46B2-B0B1-67B3CB7BA1B7}" type="doc">
      <dgm:prSet loTypeId="urn:microsoft.com/office/officeart/2005/8/layout/cycle7" loCatId="cycle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44C2E7DF-EE6B-472E-9DF0-345B6EB9D5FD}">
      <dgm:prSet phldrT="[Текст]"/>
      <dgm:spPr/>
      <dgm:t>
        <a:bodyPr/>
        <a:lstStyle/>
        <a:p>
          <a:r>
            <a:rPr lang="ru-RU" b="1" dirty="0" smtClean="0"/>
            <a:t>Речь – форма общения</a:t>
          </a:r>
          <a:endParaRPr lang="ru-RU" b="1" dirty="0"/>
        </a:p>
      </dgm:t>
    </dgm:pt>
    <dgm:pt modelId="{34F5DBE7-93D1-455B-9254-370DD328C936}" type="parTrans" cxnId="{417D971D-4E9E-430A-A75F-CDFED245B56E}">
      <dgm:prSet/>
      <dgm:spPr/>
      <dgm:t>
        <a:bodyPr/>
        <a:lstStyle/>
        <a:p>
          <a:endParaRPr lang="ru-RU"/>
        </a:p>
      </dgm:t>
    </dgm:pt>
    <dgm:pt modelId="{2537C299-C478-4717-87AB-0B4FE4BC4616}" type="sibTrans" cxnId="{417D971D-4E9E-430A-A75F-CDFED245B56E}">
      <dgm:prSet/>
      <dgm:spPr/>
      <dgm:t>
        <a:bodyPr/>
        <a:lstStyle/>
        <a:p>
          <a:endParaRPr lang="ru-RU" dirty="0"/>
        </a:p>
      </dgm:t>
    </dgm:pt>
    <dgm:pt modelId="{308774FC-001E-44CD-8E44-BE5FF54B7DC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Становится основой перестройки мыслительных процессов и превращается в орудие мышления</a:t>
          </a:r>
          <a:endParaRPr lang="ru-RU" b="1" dirty="0">
            <a:solidFill>
              <a:schemeClr val="tx1"/>
            </a:solidFill>
          </a:endParaRPr>
        </a:p>
      </dgm:t>
    </dgm:pt>
    <dgm:pt modelId="{CA9B2031-A242-4872-8AE0-42BAB0114705}" type="parTrans" cxnId="{5D6EEFFE-5781-4E76-9F46-58E3C9050B61}">
      <dgm:prSet/>
      <dgm:spPr/>
      <dgm:t>
        <a:bodyPr/>
        <a:lstStyle/>
        <a:p>
          <a:endParaRPr lang="ru-RU"/>
        </a:p>
      </dgm:t>
    </dgm:pt>
    <dgm:pt modelId="{7EEBB154-BDE6-4520-AD2D-0ACC6AF0AFFE}" type="sibTrans" cxnId="{5D6EEFFE-5781-4E76-9F46-58E3C9050B61}">
      <dgm:prSet/>
      <dgm:spPr/>
      <dgm:t>
        <a:bodyPr/>
        <a:lstStyle/>
        <a:p>
          <a:endParaRPr lang="ru-RU" dirty="0"/>
        </a:p>
      </dgm:t>
    </dgm:pt>
    <dgm:pt modelId="{6B56B6C9-F1E4-44C8-B027-41BC6AE51D8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Совершенствуется в процессе общения со взрослыми</a:t>
          </a:r>
          <a:endParaRPr lang="ru-RU" dirty="0">
            <a:solidFill>
              <a:schemeClr val="tx1"/>
            </a:solidFill>
          </a:endParaRPr>
        </a:p>
      </dgm:t>
    </dgm:pt>
    <dgm:pt modelId="{33F3A3F3-0040-46B1-A4E0-518F5CA54C40}" type="parTrans" cxnId="{6AAF048F-641C-43B0-B42C-74FB6AECFBBA}">
      <dgm:prSet/>
      <dgm:spPr/>
      <dgm:t>
        <a:bodyPr/>
        <a:lstStyle/>
        <a:p>
          <a:endParaRPr lang="ru-RU"/>
        </a:p>
      </dgm:t>
    </dgm:pt>
    <dgm:pt modelId="{B8471067-E802-4E5F-9F7D-2FF6B7DEE3EC}" type="sibTrans" cxnId="{6AAF048F-641C-43B0-B42C-74FB6AECFBBA}">
      <dgm:prSet/>
      <dgm:spPr/>
      <dgm:t>
        <a:bodyPr/>
        <a:lstStyle/>
        <a:p>
          <a:endParaRPr lang="ru-RU" dirty="0"/>
        </a:p>
      </dgm:t>
    </dgm:pt>
    <dgm:pt modelId="{7CBB6378-AA13-4B9A-8DC3-F10C13B54119}" type="pres">
      <dgm:prSet presAssocID="{A2BB7DA2-F718-46B2-B0B1-67B3CB7BA1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C8267D-6486-4797-A984-584EF918C9E2}" type="pres">
      <dgm:prSet presAssocID="{44C2E7DF-EE6B-472E-9DF0-345B6EB9D5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58F7C-313A-4855-8D8E-A7C5AF27AC52}" type="pres">
      <dgm:prSet presAssocID="{2537C299-C478-4717-87AB-0B4FE4BC461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D173985-8D39-43C9-8328-C3D4462D5E8C}" type="pres">
      <dgm:prSet presAssocID="{2537C299-C478-4717-87AB-0B4FE4BC461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7BE8FCB-050F-46FB-B273-2DA7597A0980}" type="pres">
      <dgm:prSet presAssocID="{308774FC-001E-44CD-8E44-BE5FF54B7DC5}" presName="node" presStyleLbl="node1" presStyleIdx="1" presStyleCnt="3" custScaleY="202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DA6E8-6FF1-49F7-AE7F-54A85E43615E}" type="pres">
      <dgm:prSet presAssocID="{7EEBB154-BDE6-4520-AD2D-0ACC6AF0AFFE}" presName="sibTrans" presStyleLbl="sibTrans2D1" presStyleIdx="1" presStyleCnt="3"/>
      <dgm:spPr/>
      <dgm:t>
        <a:bodyPr/>
        <a:lstStyle/>
        <a:p>
          <a:endParaRPr lang="ru-RU"/>
        </a:p>
      </dgm:t>
    </dgm:pt>
    <dgm:pt modelId="{E2483BCD-3E93-4DF4-A042-21508C368388}" type="pres">
      <dgm:prSet presAssocID="{7EEBB154-BDE6-4520-AD2D-0ACC6AF0AFF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0D48C39-714F-47A3-B463-5B20DAEBB806}" type="pres">
      <dgm:prSet presAssocID="{6B56B6C9-F1E4-44C8-B027-41BC6AE51D83}" presName="node" presStyleLbl="node1" presStyleIdx="2" presStyleCnt="3" custScaleY="199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B83E6-6EEA-43A0-A155-B6E75CC35C79}" type="pres">
      <dgm:prSet presAssocID="{B8471067-E802-4E5F-9F7D-2FF6B7DEE3E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0E856B64-C5F5-4AFB-BC39-F62A6F4555CF}" type="pres">
      <dgm:prSet presAssocID="{B8471067-E802-4E5F-9F7D-2FF6B7DEE3E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ECD76A3-9AB2-4437-B4C6-45B5AE232129}" type="presOf" srcId="{7EEBB154-BDE6-4520-AD2D-0ACC6AF0AFFE}" destId="{E2483BCD-3E93-4DF4-A042-21508C368388}" srcOrd="1" destOrd="0" presId="urn:microsoft.com/office/officeart/2005/8/layout/cycle7"/>
    <dgm:cxn modelId="{4A2B466C-C62C-4DD8-BA0C-54C005C6A860}" type="presOf" srcId="{6B56B6C9-F1E4-44C8-B027-41BC6AE51D83}" destId="{A0D48C39-714F-47A3-B463-5B20DAEBB806}" srcOrd="0" destOrd="0" presId="urn:microsoft.com/office/officeart/2005/8/layout/cycle7"/>
    <dgm:cxn modelId="{5D6EEFFE-5781-4E76-9F46-58E3C9050B61}" srcId="{A2BB7DA2-F718-46B2-B0B1-67B3CB7BA1B7}" destId="{308774FC-001E-44CD-8E44-BE5FF54B7DC5}" srcOrd="1" destOrd="0" parTransId="{CA9B2031-A242-4872-8AE0-42BAB0114705}" sibTransId="{7EEBB154-BDE6-4520-AD2D-0ACC6AF0AFFE}"/>
    <dgm:cxn modelId="{D0172128-2B95-4BCA-BD79-87C38A7B1E46}" type="presOf" srcId="{2537C299-C478-4717-87AB-0B4FE4BC4616}" destId="{6E258F7C-313A-4855-8D8E-A7C5AF27AC52}" srcOrd="0" destOrd="0" presId="urn:microsoft.com/office/officeart/2005/8/layout/cycle7"/>
    <dgm:cxn modelId="{6AAF048F-641C-43B0-B42C-74FB6AECFBBA}" srcId="{A2BB7DA2-F718-46B2-B0B1-67B3CB7BA1B7}" destId="{6B56B6C9-F1E4-44C8-B027-41BC6AE51D83}" srcOrd="2" destOrd="0" parTransId="{33F3A3F3-0040-46B1-A4E0-518F5CA54C40}" sibTransId="{B8471067-E802-4E5F-9F7D-2FF6B7DEE3EC}"/>
    <dgm:cxn modelId="{57AD7417-0164-4A83-8D7F-945715109ED0}" type="presOf" srcId="{B8471067-E802-4E5F-9F7D-2FF6B7DEE3EC}" destId="{271B83E6-6EEA-43A0-A155-B6E75CC35C79}" srcOrd="0" destOrd="0" presId="urn:microsoft.com/office/officeart/2005/8/layout/cycle7"/>
    <dgm:cxn modelId="{55D2D2E7-9585-4E0D-B965-9080342C0551}" type="presOf" srcId="{308774FC-001E-44CD-8E44-BE5FF54B7DC5}" destId="{87BE8FCB-050F-46FB-B273-2DA7597A0980}" srcOrd="0" destOrd="0" presId="urn:microsoft.com/office/officeart/2005/8/layout/cycle7"/>
    <dgm:cxn modelId="{B1D53E10-3ED7-46D6-8F9A-E85E7BC98942}" type="presOf" srcId="{B8471067-E802-4E5F-9F7D-2FF6B7DEE3EC}" destId="{0E856B64-C5F5-4AFB-BC39-F62A6F4555CF}" srcOrd="1" destOrd="0" presId="urn:microsoft.com/office/officeart/2005/8/layout/cycle7"/>
    <dgm:cxn modelId="{55FA2BDF-A21F-4B42-A79C-40A59B816994}" type="presOf" srcId="{44C2E7DF-EE6B-472E-9DF0-345B6EB9D5FD}" destId="{95C8267D-6486-4797-A984-584EF918C9E2}" srcOrd="0" destOrd="0" presId="urn:microsoft.com/office/officeart/2005/8/layout/cycle7"/>
    <dgm:cxn modelId="{417D971D-4E9E-430A-A75F-CDFED245B56E}" srcId="{A2BB7DA2-F718-46B2-B0B1-67B3CB7BA1B7}" destId="{44C2E7DF-EE6B-472E-9DF0-345B6EB9D5FD}" srcOrd="0" destOrd="0" parTransId="{34F5DBE7-93D1-455B-9254-370DD328C936}" sibTransId="{2537C299-C478-4717-87AB-0B4FE4BC4616}"/>
    <dgm:cxn modelId="{F6159BC9-B6D2-44D1-8E4B-89C28E35C3E4}" type="presOf" srcId="{A2BB7DA2-F718-46B2-B0B1-67B3CB7BA1B7}" destId="{7CBB6378-AA13-4B9A-8DC3-F10C13B54119}" srcOrd="0" destOrd="0" presId="urn:microsoft.com/office/officeart/2005/8/layout/cycle7"/>
    <dgm:cxn modelId="{9A3F020A-F083-4FC1-9403-482E4B54788D}" type="presOf" srcId="{7EEBB154-BDE6-4520-AD2D-0ACC6AF0AFFE}" destId="{99BDA6E8-6FF1-49F7-AE7F-54A85E43615E}" srcOrd="0" destOrd="0" presId="urn:microsoft.com/office/officeart/2005/8/layout/cycle7"/>
    <dgm:cxn modelId="{674C32A2-B66A-4D3D-8A75-32CD7DF72FD8}" type="presOf" srcId="{2537C299-C478-4717-87AB-0B4FE4BC4616}" destId="{FD173985-8D39-43C9-8328-C3D4462D5E8C}" srcOrd="1" destOrd="0" presId="urn:microsoft.com/office/officeart/2005/8/layout/cycle7"/>
    <dgm:cxn modelId="{BBC3C874-CDB4-452B-B1C0-5AE5610EEECF}" type="presParOf" srcId="{7CBB6378-AA13-4B9A-8DC3-F10C13B54119}" destId="{95C8267D-6486-4797-A984-584EF918C9E2}" srcOrd="0" destOrd="0" presId="urn:microsoft.com/office/officeart/2005/8/layout/cycle7"/>
    <dgm:cxn modelId="{2C6DF394-2FEE-4091-A4C4-82B291C84385}" type="presParOf" srcId="{7CBB6378-AA13-4B9A-8DC3-F10C13B54119}" destId="{6E258F7C-313A-4855-8D8E-A7C5AF27AC52}" srcOrd="1" destOrd="0" presId="urn:microsoft.com/office/officeart/2005/8/layout/cycle7"/>
    <dgm:cxn modelId="{896BC48D-545C-482B-8B9E-FC58932EF8E7}" type="presParOf" srcId="{6E258F7C-313A-4855-8D8E-A7C5AF27AC52}" destId="{FD173985-8D39-43C9-8328-C3D4462D5E8C}" srcOrd="0" destOrd="0" presId="urn:microsoft.com/office/officeart/2005/8/layout/cycle7"/>
    <dgm:cxn modelId="{D927B866-2F26-4E25-8A75-270600D4D825}" type="presParOf" srcId="{7CBB6378-AA13-4B9A-8DC3-F10C13B54119}" destId="{87BE8FCB-050F-46FB-B273-2DA7597A0980}" srcOrd="2" destOrd="0" presId="urn:microsoft.com/office/officeart/2005/8/layout/cycle7"/>
    <dgm:cxn modelId="{7ED235CD-C638-4FC7-B4AE-96157A574E48}" type="presParOf" srcId="{7CBB6378-AA13-4B9A-8DC3-F10C13B54119}" destId="{99BDA6E8-6FF1-49F7-AE7F-54A85E43615E}" srcOrd="3" destOrd="0" presId="urn:microsoft.com/office/officeart/2005/8/layout/cycle7"/>
    <dgm:cxn modelId="{4A86A217-2BD6-447C-8CE8-D51990983500}" type="presParOf" srcId="{99BDA6E8-6FF1-49F7-AE7F-54A85E43615E}" destId="{E2483BCD-3E93-4DF4-A042-21508C368388}" srcOrd="0" destOrd="0" presId="urn:microsoft.com/office/officeart/2005/8/layout/cycle7"/>
    <dgm:cxn modelId="{68A60B9B-1322-4BD5-A63B-CB69930C9B70}" type="presParOf" srcId="{7CBB6378-AA13-4B9A-8DC3-F10C13B54119}" destId="{A0D48C39-714F-47A3-B463-5B20DAEBB806}" srcOrd="4" destOrd="0" presId="urn:microsoft.com/office/officeart/2005/8/layout/cycle7"/>
    <dgm:cxn modelId="{2A91BEFE-D9D3-4D9F-A9CE-8FF6785F49B2}" type="presParOf" srcId="{7CBB6378-AA13-4B9A-8DC3-F10C13B54119}" destId="{271B83E6-6EEA-43A0-A155-B6E75CC35C79}" srcOrd="5" destOrd="0" presId="urn:microsoft.com/office/officeart/2005/8/layout/cycle7"/>
    <dgm:cxn modelId="{A35A3231-6AD8-4B39-8380-D156820F0774}" type="presParOf" srcId="{271B83E6-6EEA-43A0-A155-B6E75CC35C79}" destId="{0E856B64-C5F5-4AFB-BC39-F62A6F4555C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8267D-6486-4797-A984-584EF918C9E2}">
      <dsp:nvSpPr>
        <dsp:cNvPr id="0" name=""/>
        <dsp:cNvSpPr/>
      </dsp:nvSpPr>
      <dsp:spPr>
        <a:xfrm>
          <a:off x="1995785" y="-269295"/>
          <a:ext cx="2104429" cy="1052214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Речь – форма общения</a:t>
          </a:r>
          <a:endParaRPr lang="ru-RU" sz="1700" b="1" kern="1200" dirty="0"/>
        </a:p>
      </dsp:txBody>
      <dsp:txXfrm>
        <a:off x="2026603" y="-238477"/>
        <a:ext cx="2042793" cy="990578"/>
      </dsp:txXfrm>
    </dsp:sp>
    <dsp:sp modelId="{6E258F7C-313A-4855-8D8E-A7C5AF27AC52}">
      <dsp:nvSpPr>
        <dsp:cNvPr id="0" name=""/>
        <dsp:cNvSpPr/>
      </dsp:nvSpPr>
      <dsp:spPr>
        <a:xfrm rot="3600000">
          <a:off x="3212365" y="1306913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3322848" y="1380568"/>
        <a:ext cx="875480" cy="220965"/>
      </dsp:txXfrm>
    </dsp:sp>
    <dsp:sp modelId="{87BE8FCB-050F-46FB-B273-2DA7597A0980}">
      <dsp:nvSpPr>
        <dsp:cNvPr id="0" name=""/>
        <dsp:cNvSpPr/>
      </dsp:nvSpPr>
      <dsp:spPr>
        <a:xfrm>
          <a:off x="3733278" y="2199182"/>
          <a:ext cx="2104429" cy="2134112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-398870"/>
            <a:satOff val="-25776"/>
            <a:lumOff val="32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Становится основой перестройки мыслительных процессов и превращается в орудие мышления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3794915" y="2260819"/>
        <a:ext cx="1981155" cy="2010838"/>
      </dsp:txXfrm>
    </dsp:sp>
    <dsp:sp modelId="{99BDA6E8-6FF1-49F7-AE7F-54A85E43615E}">
      <dsp:nvSpPr>
        <dsp:cNvPr id="0" name=""/>
        <dsp:cNvSpPr/>
      </dsp:nvSpPr>
      <dsp:spPr>
        <a:xfrm rot="10800000">
          <a:off x="2499777" y="3082101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412740"/>
            <a:satOff val="-24110"/>
            <a:lumOff val="272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10800000">
        <a:off x="2610259" y="3155756"/>
        <a:ext cx="875480" cy="220965"/>
      </dsp:txXfrm>
    </dsp:sp>
    <dsp:sp modelId="{A0D48C39-714F-47A3-B463-5B20DAEBB806}">
      <dsp:nvSpPr>
        <dsp:cNvPr id="0" name=""/>
        <dsp:cNvSpPr/>
      </dsp:nvSpPr>
      <dsp:spPr>
        <a:xfrm>
          <a:off x="258291" y="2214460"/>
          <a:ext cx="2104429" cy="2103556"/>
        </a:xfrm>
        <a:prstGeom prst="roundRect">
          <a:avLst>
            <a:gd name="adj" fmla="val 10000"/>
          </a:avLst>
        </a:prstGeom>
        <a:solidFill>
          <a:schemeClr val="accent4">
            <a:shade val="50000"/>
            <a:hueOff val="-398870"/>
            <a:satOff val="-25776"/>
            <a:lumOff val="32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Совершенствуется в процессе общения со взрослыми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19902" y="2276071"/>
        <a:ext cx="1981207" cy="1980334"/>
      </dsp:txXfrm>
    </dsp:sp>
    <dsp:sp modelId="{271B83E6-6EEA-43A0-A155-B6E75CC35C79}">
      <dsp:nvSpPr>
        <dsp:cNvPr id="0" name=""/>
        <dsp:cNvSpPr/>
      </dsp:nvSpPr>
      <dsp:spPr>
        <a:xfrm rot="18000000">
          <a:off x="1782778" y="131455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412740"/>
            <a:satOff val="-24110"/>
            <a:lumOff val="272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893261" y="1388207"/>
        <a:ext cx="875480" cy="220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F4AEC4-FE72-49C5-8BE5-70C8B467D75F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978A8A3-E0E1-407E-B60A-70D1A938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AEC4-FE72-49C5-8BE5-70C8B467D75F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8A3-E0E1-407E-B60A-70D1A938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AEC4-FE72-49C5-8BE5-70C8B467D75F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8A3-E0E1-407E-B60A-70D1A938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F4AEC4-FE72-49C5-8BE5-70C8B467D75F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78A8A3-E0E1-407E-B60A-70D1A9389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F4AEC4-FE72-49C5-8BE5-70C8B467D75F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978A8A3-E0E1-407E-B60A-70D1A938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AEC4-FE72-49C5-8BE5-70C8B467D75F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8A3-E0E1-407E-B60A-70D1A9389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AEC4-FE72-49C5-8BE5-70C8B467D75F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8A3-E0E1-407E-B60A-70D1A9389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F4AEC4-FE72-49C5-8BE5-70C8B467D75F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78A8A3-E0E1-407E-B60A-70D1A9389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AEC4-FE72-49C5-8BE5-70C8B467D75F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A8A3-E0E1-407E-B60A-70D1A938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F4AEC4-FE72-49C5-8BE5-70C8B467D75F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78A8A3-E0E1-407E-B60A-70D1A9389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F4AEC4-FE72-49C5-8BE5-70C8B467D75F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78A8A3-E0E1-407E-B60A-70D1A9389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F4AEC4-FE72-49C5-8BE5-70C8B467D75F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78A8A3-E0E1-407E-B60A-70D1A9389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285860"/>
            <a:ext cx="6172200" cy="3214710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Развитие речи детей младшего дошкольного возраста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2000" dirty="0" smtClean="0"/>
              <a:t>(к родительскому собранию)</a:t>
            </a:r>
            <a:br>
              <a:rPr lang="ru-RU" sz="2000" dirty="0" smtClean="0"/>
            </a:br>
            <a:r>
              <a:rPr lang="ru-RU" sz="2000" b="0" dirty="0" smtClean="0">
                <a:solidFill>
                  <a:srgbClr val="6A2D97"/>
                </a:solidFill>
                <a:latin typeface="Monotype Corsiva" pitchFamily="66" charset="0"/>
                <a:ea typeface="Cambria Math" pitchFamily="18" charset="0"/>
                <a:cs typeface="Arial Unicode MS" pitchFamily="34" charset="-128"/>
              </a:rPr>
              <a:t> «Прекрасна речь, когда она, как ручеёк,</a:t>
            </a:r>
            <a:br>
              <a:rPr lang="ru-RU" sz="2000" b="0" dirty="0" smtClean="0">
                <a:solidFill>
                  <a:srgbClr val="6A2D97"/>
                </a:solidFill>
                <a:latin typeface="Monotype Corsiva" pitchFamily="66" charset="0"/>
                <a:ea typeface="Cambria Math" pitchFamily="18" charset="0"/>
                <a:cs typeface="Arial Unicode MS" pitchFamily="34" charset="-128"/>
              </a:rPr>
            </a:br>
            <a:r>
              <a:rPr lang="ru-RU" sz="2000" b="0" dirty="0" smtClean="0">
                <a:solidFill>
                  <a:srgbClr val="6A2D97"/>
                </a:solidFill>
                <a:latin typeface="Monotype Corsiva" pitchFamily="66" charset="0"/>
                <a:ea typeface="Cambria Math" pitchFamily="18" charset="0"/>
                <a:cs typeface="Arial Unicode MS" pitchFamily="34" charset="-128"/>
              </a:rPr>
              <a:t>бежит среди камней чиста, нетороплива,</a:t>
            </a:r>
            <a:br>
              <a:rPr lang="ru-RU" sz="2000" b="0" dirty="0" smtClean="0">
                <a:solidFill>
                  <a:srgbClr val="6A2D97"/>
                </a:solidFill>
                <a:latin typeface="Monotype Corsiva" pitchFamily="66" charset="0"/>
                <a:ea typeface="Cambria Math" pitchFamily="18" charset="0"/>
                <a:cs typeface="Arial Unicode MS" pitchFamily="34" charset="-128"/>
              </a:rPr>
            </a:br>
            <a:r>
              <a:rPr lang="ru-RU" sz="2000" b="0" dirty="0" smtClean="0">
                <a:solidFill>
                  <a:srgbClr val="6A2D97"/>
                </a:solidFill>
                <a:latin typeface="Monotype Corsiva" pitchFamily="66" charset="0"/>
                <a:ea typeface="Cambria Math" pitchFamily="18" charset="0"/>
                <a:cs typeface="Arial Unicode MS" pitchFamily="34" charset="-128"/>
              </a:rPr>
              <a:t>и ты готов внимать её поток</a:t>
            </a:r>
            <a:br>
              <a:rPr lang="ru-RU" sz="2000" b="0" dirty="0" smtClean="0">
                <a:solidFill>
                  <a:srgbClr val="6A2D97"/>
                </a:solidFill>
                <a:latin typeface="Monotype Corsiva" pitchFamily="66" charset="0"/>
                <a:ea typeface="Cambria Math" pitchFamily="18" charset="0"/>
                <a:cs typeface="Arial Unicode MS" pitchFamily="34" charset="-128"/>
              </a:rPr>
            </a:br>
            <a:r>
              <a:rPr lang="ru-RU" sz="2000" b="0" dirty="0" smtClean="0">
                <a:solidFill>
                  <a:srgbClr val="6A2D97"/>
                </a:solidFill>
                <a:latin typeface="Monotype Corsiva" pitchFamily="66" charset="0"/>
                <a:ea typeface="Cambria Math" pitchFamily="18" charset="0"/>
                <a:cs typeface="Arial Unicode MS" pitchFamily="34" charset="-128"/>
              </a:rPr>
              <a:t>и восклицать: -О! как же ты красива!»</a:t>
            </a:r>
            <a:r>
              <a:rPr lang="ru-RU" sz="2000" dirty="0" smtClean="0">
                <a:solidFill>
                  <a:srgbClr val="6A2D97"/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rgbClr val="6A2D97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rgbClr val="6A2D97"/>
                </a:solidFill>
                <a:latin typeface="Monotype Corsiva" pitchFamily="66" charset="0"/>
              </a:rPr>
              <a:t>                                                                </a:t>
            </a:r>
            <a:r>
              <a:rPr lang="ru-RU" sz="2000" i="1" dirty="0" smtClean="0">
                <a:solidFill>
                  <a:srgbClr val="6A2D97"/>
                </a:solidFill>
                <a:latin typeface="Monotype Corsiva" pitchFamily="66" charset="0"/>
              </a:rPr>
              <a:t>Е. Щукина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5003322"/>
            <a:ext cx="5815026" cy="1371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Автор: Книга Н. В. воспитатель </a:t>
            </a:r>
          </a:p>
          <a:p>
            <a:pPr algn="r"/>
            <a:r>
              <a:rPr lang="ru-RU" dirty="0" smtClean="0"/>
              <a:t>первой квалификационной категории </a:t>
            </a:r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3326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МАДОУ № 8 </a:t>
            </a:r>
            <a:r>
              <a:rPr lang="ru-RU" dirty="0" err="1" smtClean="0">
                <a:solidFill>
                  <a:schemeClr val="tx2"/>
                </a:solidFill>
              </a:rPr>
              <a:t>г.Шимановска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/>
              <a:t>Ребёнок в детском саду</a:t>
            </a:r>
            <a:endParaRPr lang="ru-RU" b="1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928794" y="1571612"/>
            <a:ext cx="5072098" cy="3598474"/>
          </a:xfrm>
          <a:prstGeom prst="triangle">
            <a:avLst>
              <a:gd name="adj" fmla="val 50522"/>
            </a:avLst>
          </a:prstGeom>
          <a:solidFill>
            <a:schemeClr val="accent5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1214422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                   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Р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ебёнок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544332">
            <a:off x="822569" y="5229610"/>
            <a:ext cx="1720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C6600"/>
                </a:solidFill>
              </a:rPr>
              <a:t>Р</a:t>
            </a:r>
            <a:r>
              <a:rPr lang="ru-RU" sz="2000" b="1" dirty="0" smtClean="0">
                <a:solidFill>
                  <a:srgbClr val="CC6600"/>
                </a:solidFill>
              </a:rPr>
              <a:t>одители</a:t>
            </a:r>
            <a:endParaRPr lang="ru-RU" sz="2000" b="1" dirty="0">
              <a:solidFill>
                <a:srgbClr val="CC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8942539">
            <a:off x="6119286" y="5087639"/>
            <a:ext cx="266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</a:rPr>
              <a:t>едагоги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C:\Documents and Settings\Admin\Мои документы\фотки гр сказка\Копия (2) SAM_175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071810"/>
            <a:ext cx="2071444" cy="2003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2357454" cy="1143000"/>
          </a:xfrm>
        </p:spPr>
        <p:txBody>
          <a:bodyPr/>
          <a:lstStyle/>
          <a:p>
            <a:r>
              <a:rPr lang="ru-RU" b="1" dirty="0" smtClean="0"/>
              <a:t>Задачи</a:t>
            </a:r>
            <a:endParaRPr lang="ru-RU" b="1" dirty="0"/>
          </a:p>
        </p:txBody>
      </p:sp>
      <p:pic>
        <p:nvPicPr>
          <p:cNvPr id="1026" name="Picture 2" descr="C:\Documents and Settings\Admin\Мои документы\Мои рисунки\Новая папка\smeshariki05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46411" flipH="1">
            <a:off x="482449" y="2381098"/>
            <a:ext cx="2834598" cy="2536131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Мои документы\Мои рисунки\Новая папка\smeshariki04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79600">
            <a:off x="5224118" y="1729518"/>
            <a:ext cx="3553525" cy="3433345"/>
          </a:xfrm>
          <a:prstGeom prst="rect">
            <a:avLst/>
          </a:prstGeom>
          <a:noFill/>
        </p:spPr>
      </p:pic>
      <p:cxnSp>
        <p:nvCxnSpPr>
          <p:cNvPr id="28" name="Прямая со стрелкой 27"/>
          <p:cNvCxnSpPr/>
          <p:nvPr/>
        </p:nvCxnSpPr>
        <p:spPr>
          <a:xfrm rot="5400000">
            <a:off x="1357290" y="1571612"/>
            <a:ext cx="85725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1857356" y="1142984"/>
            <a:ext cx="257176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20762394">
            <a:off x="1142976" y="207167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Р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ебёнка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72066" y="100010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Взрослого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20705345">
            <a:off x="803744" y="5221789"/>
            <a:ext cx="2214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Познавая новое, открывать самого себя (что я могу, умею, на что я способен)</a:t>
            </a:r>
            <a:endParaRPr lang="ru-RU" sz="1400" b="1" dirty="0"/>
          </a:p>
        </p:txBody>
      </p:sp>
      <p:sp>
        <p:nvSpPr>
          <p:cNvPr id="38" name="TextBox 37"/>
          <p:cNvSpPr txBox="1"/>
          <p:nvPr/>
        </p:nvSpPr>
        <p:spPr>
          <a:xfrm rot="1126466">
            <a:off x="5857884" y="5214950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Помочь ему в этом</a:t>
            </a:r>
            <a:endParaRPr lang="ru-RU" sz="1400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4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4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C0066"/>
                </a:solidFill>
              </a:rPr>
              <a:t>Факторы успешного </a:t>
            </a:r>
            <a:br>
              <a:rPr lang="ru-RU" b="1" dirty="0" smtClean="0">
                <a:solidFill>
                  <a:srgbClr val="CC0066"/>
                </a:solidFill>
              </a:rPr>
            </a:br>
            <a:r>
              <a:rPr lang="ru-RU" b="1" dirty="0" smtClean="0">
                <a:solidFill>
                  <a:srgbClr val="CC0066"/>
                </a:solidFill>
              </a:rPr>
              <a:t>речевого развития ребёнка </a:t>
            </a:r>
            <a:endParaRPr lang="ru-RU" b="1" dirty="0">
              <a:solidFill>
                <a:srgbClr val="CC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000240"/>
            <a:ext cx="7072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Эмоциональное общение родителей с ребёнком с момента рождения.</a:t>
            </a:r>
            <a:endParaRPr lang="ru-RU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2643182"/>
            <a:ext cx="671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Общение ребёнка с другими детьми.</a:t>
            </a:r>
            <a:endParaRPr lang="ru-RU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3286124"/>
            <a:ext cx="5786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Речь взрослого – образец для подражания.</a:t>
            </a:r>
            <a:endParaRPr lang="ru-RU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3929066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Развитие мелкой моторики рук.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28662" y="4500570"/>
            <a:ext cx="60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Чтение детской художественной литературы.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4929198"/>
            <a:ext cx="628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Игры с ребёнком взрослых и друзей.</a:t>
            </a:r>
            <a:endParaRPr lang="ru-RU" sz="1600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6-конечная звезда 9"/>
          <p:cNvSpPr/>
          <p:nvPr/>
        </p:nvSpPr>
        <p:spPr>
          <a:xfrm rot="20483982">
            <a:off x="2263153" y="4994886"/>
            <a:ext cx="1908809" cy="1645263"/>
          </a:xfrm>
          <a:prstGeom prst="star6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Обогащение словарного запаса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 rot="20217472">
            <a:off x="1174785" y="2570897"/>
            <a:ext cx="2198817" cy="1854366"/>
          </a:xfrm>
          <a:prstGeom prst="star7">
            <a:avLst>
              <a:gd name="adj" fmla="val 38782"/>
              <a:gd name="hf" fmla="val 102572"/>
              <a:gd name="vf" fmla="val 10521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Обучение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рассказыва-нию, связной речи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  <a:latin typeface="Century" pitchFamily="18" charset="0"/>
              </a:rPr>
              <a:t>Круг задач дошкольного возраста, определяющий развитие речи ребёнка</a:t>
            </a:r>
            <a:endParaRPr lang="ru-RU" b="1" i="1" dirty="0">
              <a:solidFill>
                <a:srgbClr val="00B050"/>
              </a:solidFill>
              <a:latin typeface="Century" pitchFamily="18" charset="0"/>
            </a:endParaRPr>
          </a:p>
        </p:txBody>
      </p:sp>
      <p:sp>
        <p:nvSpPr>
          <p:cNvPr id="4" name="7-конечная звезда 3"/>
          <p:cNvSpPr/>
          <p:nvPr/>
        </p:nvSpPr>
        <p:spPr>
          <a:xfrm rot="1562340">
            <a:off x="5633011" y="2570898"/>
            <a:ext cx="2198817" cy="1854366"/>
          </a:xfrm>
          <a:prstGeom prst="star7">
            <a:avLst>
              <a:gd name="adj" fmla="val 38782"/>
              <a:gd name="hf" fmla="val 102572"/>
              <a:gd name="vf" fmla="val 10521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Формирова-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ние </a:t>
            </a:r>
            <a:r>
              <a:rPr lang="ru-RU" sz="1600" dirty="0" err="1" smtClean="0">
                <a:solidFill>
                  <a:schemeClr val="tx1"/>
                </a:solidFill>
              </a:rPr>
              <a:t>грамматиче-ского</a:t>
            </a:r>
            <a:r>
              <a:rPr lang="ru-RU" sz="1600" dirty="0" smtClean="0">
                <a:solidFill>
                  <a:schemeClr val="tx1"/>
                </a:solidFill>
              </a:rPr>
              <a:t> строя речи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C:\Documents and Settings\Admin\Мои документы\фотки гр сказка\SAM_16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76554">
            <a:off x="410407" y="1199964"/>
            <a:ext cx="2239369" cy="156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6-конечная звезда 5"/>
          <p:cNvSpPr/>
          <p:nvPr/>
        </p:nvSpPr>
        <p:spPr>
          <a:xfrm>
            <a:off x="3404871" y="3090360"/>
            <a:ext cx="1857388" cy="1643074"/>
          </a:xfrm>
          <a:prstGeom prst="star6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Формирова-ние звуковой культуры речи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C:\Documents and Settings\Admin\Мои документы\фотки гр сказка\SAM_183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72707">
            <a:off x="204259" y="4434651"/>
            <a:ext cx="1996714" cy="1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Мои документы\фотки гр сказка\SAM_180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1142984"/>
            <a:ext cx="2150550" cy="185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Мои документы\фотки гр сказка\SAM_187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83087">
            <a:off x="6173600" y="1198091"/>
            <a:ext cx="2063890" cy="1530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Documents and Settings\Admin\Мои документы\фотки гр сказка\SAM_1630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60320">
            <a:off x="6287888" y="4722642"/>
            <a:ext cx="2594280" cy="190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6-конечная звезда 11"/>
          <p:cNvSpPr/>
          <p:nvPr/>
        </p:nvSpPr>
        <p:spPr>
          <a:xfrm rot="1388107">
            <a:off x="4415280" y="4799776"/>
            <a:ext cx="1857388" cy="1764279"/>
          </a:xfrm>
          <a:prstGeom prst="star6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Обучение </a:t>
            </a:r>
            <a:r>
              <a:rPr lang="ru-RU" sz="1600" dirty="0" err="1" smtClean="0">
                <a:solidFill>
                  <a:schemeClr val="tx1"/>
                </a:solidFill>
              </a:rPr>
              <a:t>выразитель-ной</a:t>
            </a:r>
            <a:r>
              <a:rPr lang="ru-RU" sz="1600" dirty="0" smtClean="0">
                <a:solidFill>
                  <a:schemeClr val="tx1"/>
                </a:solidFill>
              </a:rPr>
              <a:t> речи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2" grpId="0"/>
      <p:bldP spid="4" grpId="0" animBg="1"/>
      <p:bldP spid="6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ои рисунки\Новая папка\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30649">
            <a:off x="6600312" y="1868986"/>
            <a:ext cx="2234818" cy="28529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43494" cy="93978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Об этом стоит помнить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428736"/>
            <a:ext cx="6500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     </a:t>
            </a:r>
            <a:r>
              <a:rPr lang="ru-RU" b="1" dirty="0" smtClean="0">
                <a:solidFill>
                  <a:srgbClr val="CC0066"/>
                </a:solidFill>
              </a:rPr>
              <a:t>Хорошо развитая речь ребёнка способствует успешному обучению в школе. Нарушения же речи  отражаются на формировании детского характера, так как неисправленный вовремя речевой дефект делает ребёнка неуверенным в себе, замкнутым, раздражительным.</a:t>
            </a:r>
            <a:endParaRPr lang="ru-RU" b="1" dirty="0">
              <a:solidFill>
                <a:srgbClr val="CC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3071810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Большое значение для развития речи младшего дошкольника имеет обогащение словаря на основе знаний и представлений об окружающей жизни и в процессе наблюдений за природой.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4714884"/>
            <a:ext cx="63579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Дети дошкольного возраста очень общительны. В одиночестве чувствуют себя, как правило, несчастными. Так давайте же вместе подпитывать их положительными эмоциями, больше общаться с малышом, показывая, как мы их любим, что они нам дороги.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40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40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451</TotalTime>
  <Words>252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 Unicode MS</vt:lpstr>
      <vt:lpstr>Calibri</vt:lpstr>
      <vt:lpstr>Cambria Math</vt:lpstr>
      <vt:lpstr>Century</vt:lpstr>
      <vt:lpstr>Monotype Corsiva</vt:lpstr>
      <vt:lpstr>Wingdings</vt:lpstr>
      <vt:lpstr>Wingdings 2</vt:lpstr>
      <vt:lpstr>Эркер</vt:lpstr>
      <vt:lpstr>Развитие речи детей младшего дошкольного возраста (к родительскому собранию)  «Прекрасна речь, когда она, как ручеёк, бежит среди камней чиста, нетороплива, и ты готов внимать её поток и восклицать: -О! как же ты красива!»                                                                 Е. Щукина</vt:lpstr>
      <vt:lpstr>Ребёнок в детском саду</vt:lpstr>
      <vt:lpstr>Задачи</vt:lpstr>
      <vt:lpstr>Презентация PowerPoint</vt:lpstr>
      <vt:lpstr>Факторы успешного  речевого развития ребёнка </vt:lpstr>
      <vt:lpstr>Круг задач дошкольного возраста, определяющий развитие речи ребёнка</vt:lpstr>
      <vt:lpstr>Об этом стоит помнить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Ольга</cp:lastModifiedBy>
  <cp:revision>50</cp:revision>
  <dcterms:created xsi:type="dcterms:W3CDTF">2014-03-29T10:28:00Z</dcterms:created>
  <dcterms:modified xsi:type="dcterms:W3CDTF">2014-08-11T10:53:01Z</dcterms:modified>
</cp:coreProperties>
</file>