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71" r:id="rId4"/>
    <p:sldId id="286" r:id="rId5"/>
    <p:sldId id="270" r:id="rId6"/>
    <p:sldId id="278" r:id="rId7"/>
    <p:sldId id="265" r:id="rId8"/>
    <p:sldId id="273" r:id="rId9"/>
    <p:sldId id="262" r:id="rId10"/>
    <p:sldId id="280" r:id="rId11"/>
    <p:sldId id="268" r:id="rId12"/>
    <p:sldId id="281" r:id="rId13"/>
    <p:sldId id="287" r:id="rId14"/>
    <p:sldId id="282" r:id="rId15"/>
    <p:sldId id="283" r:id="rId16"/>
    <p:sldId id="288" r:id="rId17"/>
    <p:sldId id="289" r:id="rId18"/>
    <p:sldId id="277" r:id="rId19"/>
    <p:sldId id="29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329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7" autoAdjust="0"/>
    <p:restoredTop sz="94660"/>
  </p:normalViewPr>
  <p:slideViewPr>
    <p:cSldViewPr>
      <p:cViewPr varScale="1">
        <p:scale>
          <a:sx n="69" d="100"/>
          <a:sy n="69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3A2E875-0575-44D2-9203-310C9D7AF44D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1FB77EB-0E9F-42FB-8674-2440F8F84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E875-0575-44D2-9203-310C9D7AF44D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77EB-0E9F-42FB-8674-2440F8F84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E875-0575-44D2-9203-310C9D7AF44D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77EB-0E9F-42FB-8674-2440F8F84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A2E875-0575-44D2-9203-310C9D7AF44D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FB77EB-0E9F-42FB-8674-2440F8F848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3A2E875-0575-44D2-9203-310C9D7AF44D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1FB77EB-0E9F-42FB-8674-2440F8F84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E875-0575-44D2-9203-310C9D7AF44D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77EB-0E9F-42FB-8674-2440F8F848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E875-0575-44D2-9203-310C9D7AF44D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77EB-0E9F-42FB-8674-2440F8F848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A2E875-0575-44D2-9203-310C9D7AF44D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FB77EB-0E9F-42FB-8674-2440F8F848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E875-0575-44D2-9203-310C9D7AF44D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77EB-0E9F-42FB-8674-2440F8F84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A2E875-0575-44D2-9203-310C9D7AF44D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FB77EB-0E9F-42FB-8674-2440F8F848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A2E875-0575-44D2-9203-310C9D7AF44D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FB77EB-0E9F-42FB-8674-2440F8F848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3A2E875-0575-44D2-9203-310C9D7AF44D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1FB77EB-0E9F-42FB-8674-2440F8F84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9365" y="1988840"/>
            <a:ext cx="6529406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DE3298"/>
                </a:solidFill>
              </a:rPr>
              <a:t/>
            </a:r>
            <a:br>
              <a:rPr lang="ru-RU" dirty="0" smtClean="0">
                <a:solidFill>
                  <a:srgbClr val="DE3298"/>
                </a:solidFill>
              </a:rPr>
            </a:br>
            <a:r>
              <a:rPr lang="ru-RU" dirty="0">
                <a:solidFill>
                  <a:srgbClr val="DE3298"/>
                </a:solidFill>
              </a:rPr>
              <a:t/>
            </a:r>
            <a:br>
              <a:rPr lang="ru-RU" dirty="0">
                <a:solidFill>
                  <a:srgbClr val="DE3298"/>
                </a:solidFill>
              </a:rPr>
            </a:br>
            <a:r>
              <a:rPr lang="ru-RU" dirty="0" smtClean="0">
                <a:solidFill>
                  <a:srgbClr val="DE3298"/>
                </a:solidFill>
              </a:rPr>
              <a:t/>
            </a:r>
            <a:br>
              <a:rPr lang="ru-RU" dirty="0" smtClean="0">
                <a:solidFill>
                  <a:srgbClr val="DE3298"/>
                </a:solidFill>
              </a:rPr>
            </a:br>
            <a:r>
              <a:rPr lang="ru-RU" dirty="0">
                <a:solidFill>
                  <a:srgbClr val="DE3298"/>
                </a:solidFill>
              </a:rPr>
              <a:t/>
            </a:r>
            <a:br>
              <a:rPr lang="ru-RU" dirty="0">
                <a:solidFill>
                  <a:srgbClr val="DE3298"/>
                </a:solidFill>
              </a:rPr>
            </a:br>
            <a:r>
              <a:rPr lang="ru-RU" dirty="0" smtClean="0">
                <a:solidFill>
                  <a:srgbClr val="DE3298"/>
                </a:solidFill>
              </a:rPr>
              <a:t>«Развитие творческих способностей детей дошкольного возраста в продуктивной (художественной) деятельности»</a:t>
            </a:r>
            <a:endParaRPr lang="ru-RU" dirty="0">
              <a:solidFill>
                <a:srgbClr val="DE3298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581128"/>
            <a:ext cx="6400800" cy="1924048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Автор: Книга Н. В. 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воспитатель первой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 квалификационной категории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8864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М</a:t>
            </a:r>
            <a:r>
              <a:rPr lang="ru-RU" dirty="0" smtClean="0"/>
              <a:t>униципальное автономное дошкольное образовательное учреждение «Детский сад № 8 города Шимановска»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857496"/>
            <a:ext cx="8249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Calibri" pitchFamily="34" charset="0"/>
              </a:rPr>
              <a:t> Лепка обогащает ребёнка не только в художественном и творческом плане. </a:t>
            </a:r>
          </a:p>
          <a:p>
            <a:r>
              <a:rPr lang="ru-RU" sz="1200" dirty="0" smtClean="0">
                <a:latin typeface="Calibri" pitchFamily="34" charset="0"/>
              </a:rPr>
              <a:t>Занятия лепкой влияют на его общее развитие:</a:t>
            </a:r>
            <a:br>
              <a:rPr lang="ru-RU" sz="1200" dirty="0" smtClean="0">
                <a:latin typeface="Calibri" pitchFamily="34" charset="0"/>
              </a:rPr>
            </a:br>
            <a:r>
              <a:rPr lang="ru-RU" sz="1200" dirty="0" smtClean="0">
                <a:latin typeface="Calibri" pitchFamily="34" charset="0"/>
              </a:rPr>
              <a:t>-повышают сенсорную чувствительность (способствуют тонкому восприятию формы, фактуры, цвета, веса, пластики, пропорций);</a:t>
            </a:r>
            <a:br>
              <a:rPr lang="ru-RU" sz="1200" dirty="0" smtClean="0">
                <a:latin typeface="Calibri" pitchFamily="34" charset="0"/>
              </a:rPr>
            </a:br>
            <a:r>
              <a:rPr lang="ru-RU" sz="1200" dirty="0" smtClean="0">
                <a:latin typeface="Calibri" pitchFamily="34" charset="0"/>
              </a:rPr>
              <a:t>-развивают общую ручную умелость, мелкую моторику (к тому же синхронизируют работу обеих рук), а также пространственное мышление и воображение.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286256"/>
            <a:ext cx="8106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Calibri" pitchFamily="34" charset="0"/>
              </a:rPr>
              <a:t>      Именно в детстве впервые все мы узнаём о существовании пластилина. Но, оказывается, этот материал может служить незаменимым художественным средством для работы в живописном жанре. Да, пластилином можно рисовать картины.</a:t>
            </a:r>
          </a:p>
          <a:p>
            <a:pPr algn="just"/>
            <a:r>
              <a:rPr lang="ru-RU" sz="1200" dirty="0" smtClean="0">
                <a:latin typeface="Calibri" pitchFamily="34" charset="0"/>
              </a:rPr>
              <a:t>      Это один из самых молодых видов живописи, который стали использовать художники совсем недавно.</a:t>
            </a:r>
          </a:p>
          <a:p>
            <a:pPr algn="just"/>
            <a:r>
              <a:rPr lang="ru-RU" sz="1200" dirty="0" smtClean="0">
                <a:latin typeface="Calibri" pitchFamily="34" charset="0"/>
              </a:rPr>
              <a:t>Рисование пластилином – замечательный по своим возможностям вид изобразительной деятельности. Оно позволяет ребёнку освоить объём, сделать картинку рельефной и за счёт этого более выразительной и живой. Но, кроме того, это ещё и способ задать детским пальчикам хорошую мышечную нагрузку. Особенно там, где требуется размазывать пластилин по плоскости, покрывать цветным фоном поверхность картона, стекла или пластмассы.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21442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Calibri" pitchFamily="34" charset="0"/>
              </a:rPr>
              <a:t>     Для развития мелкой моторики рук существует множество игр, игровых упражнений, развивающих игрушек. А нетрадиционные формы изобразительной деятельности как раз и включают в себя действия с мелкими предметами (соль, крупа, скатывание бумажных или пластилиновых шариков, наклеивание фигурных макаронных изделий, семечек, рисование пальчиком и мн. </a:t>
            </a:r>
            <a:r>
              <a:rPr lang="ru-RU" sz="1200" dirty="0">
                <a:latin typeface="Calibri" pitchFamily="34" charset="0"/>
              </a:rPr>
              <a:t>д</a:t>
            </a:r>
            <a:r>
              <a:rPr lang="ru-RU" sz="1200" dirty="0" smtClean="0">
                <a:latin typeface="Calibri" pitchFamily="34" charset="0"/>
              </a:rPr>
              <a:t>р.) и решают те же задачи.</a:t>
            </a:r>
          </a:p>
          <a:p>
            <a:pPr algn="just"/>
            <a:r>
              <a:rPr lang="ru-RU" sz="1200" dirty="0" smtClean="0">
                <a:latin typeface="Calibri" pitchFamily="34" charset="0"/>
              </a:rPr>
              <a:t>    Поэтому я  включила в свою практику занятия художественной деятельностью с использованием нетрадиционных техник изобразительного искусства, в частности пластилиновое рисование. Изучив соответствующие методики, познакомившись с опытом работы других педагогов по этой теме, я выявила для себя актуальность </a:t>
            </a:r>
            <a:r>
              <a:rPr lang="ru-RU" sz="1200" dirty="0">
                <a:latin typeface="Calibri" pitchFamily="34" charset="0"/>
              </a:rPr>
              <a:t> </a:t>
            </a:r>
            <a:r>
              <a:rPr lang="ru-RU" sz="1200" dirty="0" smtClean="0">
                <a:latin typeface="Calibri" pitchFamily="34" charset="0"/>
              </a:rPr>
              <a:t>этой</a:t>
            </a:r>
            <a:r>
              <a:rPr lang="ru-RU" sz="1200" u="sng" dirty="0">
                <a:latin typeface="Calibri" pitchFamily="34" charset="0"/>
              </a:rPr>
              <a:t> </a:t>
            </a:r>
            <a:r>
              <a:rPr lang="ru-RU" sz="1200" dirty="0" smtClean="0">
                <a:latin typeface="Calibri" pitchFamily="34" charset="0"/>
              </a:rPr>
              <a:t>темы и организовала кружок для детей моей групп  «Художник Пластилин».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214290"/>
            <a:ext cx="4752528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/>
              <a:t> </a:t>
            </a:r>
            <a:r>
              <a:rPr lang="ru-RU" sz="1100" i="1" dirty="0" smtClean="0"/>
              <a:t>«Истоки способностей и дарования детей – на кончиках пальцев. От пальцев, образно говоря, идут тончайшие нити – ручейки, которые питают источник творческой мысли. Другими словами, чем больше мастерства в детской руке, тем умнее ребенок».</a:t>
            </a:r>
            <a:br>
              <a:rPr lang="ru-RU" sz="1100" i="1" dirty="0" smtClean="0"/>
            </a:br>
            <a:r>
              <a:rPr lang="ru-RU" sz="1100" i="1" dirty="0" smtClean="0"/>
              <a:t>В.А. Сухомлинский</a:t>
            </a:r>
            <a:endParaRPr lang="ru-RU" sz="1100" i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72501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Работы детей на кружке </a:t>
            </a:r>
            <a:r>
              <a:rPr lang="ru-RU" b="1" dirty="0" smtClean="0">
                <a:latin typeface="Calibri" pitchFamily="34" charset="0"/>
              </a:rPr>
              <a:t>«Художник Пластилин»</a:t>
            </a:r>
            <a:endParaRPr lang="ru-RU" dirty="0"/>
          </a:p>
        </p:txBody>
      </p:sp>
      <p:pic>
        <p:nvPicPr>
          <p:cNvPr id="4" name="Picture 2" descr="C:\Documents and Settings\Admin\Мои документы\фоткт НГ\подел.нашши\Копия DSC0869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75656" y="640154"/>
            <a:ext cx="2143140" cy="3025078"/>
          </a:xfrm>
          <a:prstGeom prst="rect">
            <a:avLst/>
          </a:prstGeom>
          <a:noFill/>
        </p:spPr>
      </p:pic>
      <p:pic>
        <p:nvPicPr>
          <p:cNvPr id="3074" name="Picture 2" descr="C:\Users\User\Desktop\DSC092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1833"/>
            <a:ext cx="4238743" cy="317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DSC092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616" y="3860497"/>
            <a:ext cx="3770374" cy="282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SAM_20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24640"/>
            <a:ext cx="2808312" cy="28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05402"/>
            <a:ext cx="813690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Главными помощниками в развитии творческих способностей являются родители.</a:t>
            </a:r>
          </a:p>
          <a:p>
            <a:pPr algn="just"/>
            <a:r>
              <a:rPr lang="ru-RU" sz="1400" dirty="0" smtClean="0"/>
              <a:t>Развивать творческие способности возможно только через подхватывание и направление в русло продуктивной деятельности  инициатив ребёнка в совместной деятельности педагогов, родителей и самого ребёнка.</a:t>
            </a:r>
          </a:p>
          <a:p>
            <a:pPr algn="just"/>
            <a:r>
              <a:rPr lang="ru-RU" sz="1400" dirty="0" smtClean="0"/>
              <a:t>   В системе образования последнее время особое место принадлежит совместной деятельности детей и родителей. Но современные родители выглядят скованными и серьёзными, они не умеют играть, фантазировать вместе с ребёнком, шалить и веселиться, боясь нарушить «правила взрослого поведения».</a:t>
            </a:r>
          </a:p>
          <a:p>
            <a:pPr algn="just"/>
            <a:r>
              <a:rPr lang="ru-RU" sz="1400" dirty="0" smtClean="0"/>
              <a:t>     Поэтому я, совместно со старшим воспитателем ДОУ, разработали план кружка для родителей детей группы «Студийные встречи «</a:t>
            </a:r>
            <a:r>
              <a:rPr lang="ru-RU" sz="1400" dirty="0" err="1" smtClean="0"/>
              <a:t>Говорушечки</a:t>
            </a:r>
            <a:r>
              <a:rPr lang="ru-RU" sz="1400" dirty="0" smtClean="0"/>
              <a:t>»». Этот кружок  создан для обучения родителей играм с детьми по развитию речи, занятиям  совместной художественной деятельностью, созданию игрушек для детей (что тоже способствует развитию речи). </a:t>
            </a:r>
            <a:endParaRPr lang="ru-RU" sz="1400" dirty="0"/>
          </a:p>
        </p:txBody>
      </p:sp>
      <p:pic>
        <p:nvPicPr>
          <p:cNvPr id="3" name="Picture 2" descr="C:\Documents and Settings\Admin\Мои документы\занятие Вит М.С.№ 1 май 2013\гр.5 март\DSC05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36494">
            <a:off x="605458" y="3722963"/>
            <a:ext cx="3758152" cy="2818614"/>
          </a:xfrm>
          <a:prstGeom prst="rect">
            <a:avLst/>
          </a:prstGeom>
          <a:noFill/>
        </p:spPr>
      </p:pic>
      <p:pic>
        <p:nvPicPr>
          <p:cNvPr id="1026" name="Picture 2" descr="D:\фото\садик\селев. фот\Копия SDC11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83168"/>
            <a:ext cx="3331812" cy="318986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63688" y="33439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РАБОТА С РОДИТЕЛЯМИ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SAM_2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334" y="786168"/>
            <a:ext cx="4022484" cy="290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фото\садик\фото мама\IMG_20140207_172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83725"/>
            <a:ext cx="3714179" cy="2785635"/>
          </a:xfrm>
          <a:prstGeom prst="rect">
            <a:avLst/>
          </a:prstGeom>
          <a:noFill/>
        </p:spPr>
      </p:pic>
      <p:pic>
        <p:nvPicPr>
          <p:cNvPr id="4100" name="Picture 4" descr="C:\Users\User\Desktop\SAM_20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14290"/>
            <a:ext cx="3863990" cy="321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SAM_20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1070" y="3587468"/>
            <a:ext cx="4439451" cy="310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607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Совместная продуктивная деятельность родителей и детей</a:t>
            </a:r>
          </a:p>
        </p:txBody>
      </p:sp>
    </p:spTree>
    <p:extLst>
      <p:ext uri="{BB962C8B-B14F-4D97-AF65-F5344CB8AC3E}">
        <p14:creationId xmlns:p14="http://schemas.microsoft.com/office/powerpoint/2010/main" xmlns="" val="253144004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Мои документы\Мои рисунки\оформ\DSC05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00108"/>
            <a:ext cx="6919019" cy="518926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оформ\DSC05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386663"/>
            <a:ext cx="8088898" cy="60666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SAM_2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5890832" cy="582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4521562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DSC068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21157">
            <a:off x="4833758" y="567512"/>
            <a:ext cx="3936434" cy="295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DSC068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95836" y="3490901"/>
            <a:ext cx="374441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6581" y="30983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</a:rPr>
              <a:t>УЧАСТИЕ ТВОРЧЕСКИХ РАБОТ ДЕТЕЙ СТАРШЕЙ ГРУППЫ ВО ВСЕРОССИЙСКОМ КОНКУРСЕ «РАДУГА ЦВЕТА» В НОМИНАЦИИ «РАДУГА ДЕТСТВА»</a:t>
            </a:r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6148" name="Picture 4" descr="C:\Users\User\Desktop\DSC068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5978" y="1741973"/>
            <a:ext cx="3996040" cy="299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150435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428735"/>
            <a:ext cx="78581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Перспектива: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 Мы продолжим   работу по теме «Развитие творческих способностей детей в продуктивной (художественной) деятельности», но уже сейчас можно уверенно сказать об успехах. Родители рассказывают, как дети дома стараются самостоятельно или привлекая взрослых создавать изображения (как делали в детском саду), при этом объясняют, что и как нужно делать. Родители стали активнее участвовать в разных видах творческой деятельности группы, дома чаще заниматься и играть с детьми. 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  Главное для педагогов и родителей – будет ли богат и разнообразен внутренний мир ребёнка, реализуются ли его возможности, будет ли он способен к творчеству.</a:t>
            </a:r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4988" y="714356"/>
            <a:ext cx="7474034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</a:t>
            </a:r>
            <a:r>
              <a:rPr lang="ru-RU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внимание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Мои документы\Мои рисунки\дети мигающ.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218039"/>
            <a:ext cx="4281498" cy="31608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Admin\Мои документы\фоткт НГ\д.р.софии\DSC08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0559">
            <a:off x="5140727" y="3312134"/>
            <a:ext cx="3245827" cy="26542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DE3298"/>
                </a:solidFill>
              </a:rPr>
              <a:t>«… Это правда! Ну чего же тут скрывать?</a:t>
            </a:r>
            <a:br>
              <a:rPr lang="ru-RU" sz="1800" b="1" dirty="0">
                <a:solidFill>
                  <a:srgbClr val="DE3298"/>
                </a:solidFill>
              </a:rPr>
            </a:br>
            <a:r>
              <a:rPr lang="ru-RU" sz="1800" b="1" dirty="0">
                <a:solidFill>
                  <a:srgbClr val="DE3298"/>
                </a:solidFill>
              </a:rPr>
              <a:t>Дети любят, очень любят рисовать.</a:t>
            </a:r>
            <a:br>
              <a:rPr lang="ru-RU" sz="1800" b="1" dirty="0">
                <a:solidFill>
                  <a:srgbClr val="DE3298"/>
                </a:solidFill>
              </a:rPr>
            </a:br>
            <a:r>
              <a:rPr lang="ru-RU" sz="1800" b="1" dirty="0">
                <a:solidFill>
                  <a:srgbClr val="DE3298"/>
                </a:solidFill>
              </a:rPr>
              <a:t>На бумаге, на асфальте, на стене.</a:t>
            </a:r>
            <a:br>
              <a:rPr lang="ru-RU" sz="1800" b="1" dirty="0">
                <a:solidFill>
                  <a:srgbClr val="DE3298"/>
                </a:solidFill>
              </a:rPr>
            </a:br>
            <a:r>
              <a:rPr lang="ru-RU" sz="1800" b="1" dirty="0">
                <a:solidFill>
                  <a:srgbClr val="DE3298"/>
                </a:solidFill>
              </a:rPr>
              <a:t>И в трамвае на окне…» (Э. Успенский)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Художественная деятельность – благотворная почва для всестороннего развития личности. В результате формируются воображение, художественный вкус. Художественная деятельность помогает ребенку познавать окружающий мир, приучает внимательно наблюдать и анализировать формы предметов, развивает зрительную память, пространственное мышление и способность к образному мышлению. Оно учит точности расчета, учит познавать красоту природы, мыслить и чувствовать, воспитывает чувство доброты, сопереживания и сочувствия к окружающим.</a:t>
            </a:r>
            <a:endParaRPr lang="ru-RU" sz="1600" dirty="0"/>
          </a:p>
        </p:txBody>
      </p:sp>
      <p:pic>
        <p:nvPicPr>
          <p:cNvPr id="4" name="Picture 3" descr="D:\фото\садик\САД\тим маленький\Копия SDC11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461" y="3461458"/>
            <a:ext cx="3490661" cy="29036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Мои документы\фотки гр сказка\SAM_1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357298"/>
            <a:ext cx="4603782" cy="347765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214290"/>
            <a:ext cx="745634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Каждый ребенок рождается художником. Нужно только помочь ему разбудить в себе творческие способности, открыть его сердце добру и красоте, помочь осознать свое место и назначение в этом мире. </a:t>
            </a:r>
          </a:p>
          <a:p>
            <a:endParaRPr lang="ru-RU" sz="1600" dirty="0" smtClean="0">
              <a:latin typeface="Calibri" pitchFamily="34" charset="0"/>
            </a:endParaRPr>
          </a:p>
          <a:p>
            <a:endParaRPr lang="ru-RU" sz="1600" dirty="0" smtClean="0">
              <a:latin typeface="Calibri" pitchFamily="34" charset="0"/>
            </a:endParaRPr>
          </a:p>
          <a:p>
            <a:endParaRPr lang="ru-RU" sz="1600" dirty="0" smtClean="0">
              <a:latin typeface="Calibri" pitchFamily="34" charset="0"/>
            </a:endParaRPr>
          </a:p>
          <a:p>
            <a:endParaRPr lang="ru-RU" sz="1600" dirty="0" smtClean="0">
              <a:latin typeface="Calibri" pitchFamily="34" charset="0"/>
            </a:endParaRPr>
          </a:p>
          <a:p>
            <a:endParaRPr lang="ru-RU" sz="1600" dirty="0" smtClean="0">
              <a:latin typeface="Calibri" pitchFamily="34" charset="0"/>
            </a:endParaRPr>
          </a:p>
          <a:p>
            <a:endParaRPr lang="ru-RU" sz="1600" dirty="0" smtClean="0">
              <a:latin typeface="Calibri" pitchFamily="34" charset="0"/>
            </a:endParaRPr>
          </a:p>
          <a:p>
            <a:endParaRPr lang="ru-RU" sz="1600" dirty="0" smtClean="0">
              <a:latin typeface="Calibri" pitchFamily="34" charset="0"/>
            </a:endParaRPr>
          </a:p>
          <a:p>
            <a:endParaRPr lang="ru-RU" sz="1600" dirty="0" smtClean="0">
              <a:latin typeface="Calibri" pitchFamily="34" charset="0"/>
            </a:endParaRPr>
          </a:p>
          <a:p>
            <a:endParaRPr lang="ru-RU" sz="1600" dirty="0" smtClean="0">
              <a:latin typeface="Calibri" pitchFamily="34" charset="0"/>
            </a:endParaRPr>
          </a:p>
          <a:p>
            <a:endParaRPr lang="ru-RU" sz="1600" dirty="0" smtClean="0">
              <a:latin typeface="Calibri" pitchFamily="34" charset="0"/>
            </a:endParaRPr>
          </a:p>
          <a:p>
            <a:endParaRPr lang="ru-RU" sz="1600" dirty="0" smtClean="0">
              <a:latin typeface="Calibri" pitchFamily="34" charset="0"/>
            </a:endParaRPr>
          </a:p>
          <a:p>
            <a:endParaRPr lang="ru-RU" sz="1600" dirty="0" smtClean="0">
              <a:latin typeface="Calibri" pitchFamily="34" charset="0"/>
            </a:endParaRPr>
          </a:p>
          <a:p>
            <a:r>
              <a:rPr lang="ru-RU" sz="1600" dirty="0" smtClean="0">
                <a:latin typeface="Calibri" pitchFamily="34" charset="0"/>
              </a:rPr>
              <a:t>    </a:t>
            </a:r>
          </a:p>
          <a:p>
            <a:endParaRPr lang="ru-RU" sz="1600" dirty="0">
              <a:latin typeface="Calibri" pitchFamily="34" charset="0"/>
            </a:endParaRPr>
          </a:p>
          <a:p>
            <a:endParaRPr lang="ru-RU" sz="1600" dirty="0" smtClean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  <a:p>
            <a:pPr algn="just"/>
            <a:r>
              <a:rPr lang="ru-RU" sz="1600" dirty="0" smtClean="0">
                <a:latin typeface="Calibri" pitchFamily="34" charset="0"/>
              </a:rPr>
              <a:t>	Дети очень рано замечают красоту в окружающем мире и тянутся к ней, поэтому очень важно, используя это стремление, обогащать чувственный опыт ребенка, развивать его эмоциональную среду. Поэтому </a:t>
            </a:r>
            <a:r>
              <a:rPr lang="ru-RU" sz="1600" dirty="0" smtClean="0">
                <a:latin typeface="Calibri" pitchFamily="34" charset="0"/>
              </a:rPr>
              <a:t>именно </a:t>
            </a:r>
            <a:r>
              <a:rPr lang="ru-RU" sz="1600" dirty="0" smtClean="0">
                <a:latin typeface="Calibri" pitchFamily="34" charset="0"/>
              </a:rPr>
              <a:t>в дошкольном возрасте </a:t>
            </a:r>
            <a:r>
              <a:rPr lang="ru-RU" sz="1600" dirty="0" smtClean="0">
                <a:latin typeface="Calibri" pitchFamily="34" charset="0"/>
              </a:rPr>
              <a:t>необходимо создавать </a:t>
            </a:r>
            <a:r>
              <a:rPr lang="ru-RU" sz="1600" dirty="0" smtClean="0">
                <a:latin typeface="Calibri" pitchFamily="34" charset="0"/>
              </a:rPr>
              <a:t>условия для развития детского художественного творчества.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Мои документы\группа № 11 апрель 2014\DSC00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8905" y="143558"/>
            <a:ext cx="2370351" cy="1913802"/>
          </a:xfrm>
          <a:prstGeom prst="rect">
            <a:avLst/>
          </a:prstGeom>
          <a:noFill/>
        </p:spPr>
      </p:pic>
      <p:sp>
        <p:nvSpPr>
          <p:cNvPr id="3" name="Багетная рамка 2"/>
          <p:cNvSpPr/>
          <p:nvPr/>
        </p:nvSpPr>
        <p:spPr>
          <a:xfrm>
            <a:off x="3428992" y="2285992"/>
            <a:ext cx="2357454" cy="2143140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Развитие творческих способностей детей дошкольного возраста в продуктивной (художественной) деятельности</a:t>
            </a:r>
            <a:endParaRPr lang="ru-RU" sz="12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Documents and Settings\Admin\Мои документы\фото мама\CAM00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0174" y="3068960"/>
            <a:ext cx="1857388" cy="2476517"/>
          </a:xfrm>
          <a:prstGeom prst="rect">
            <a:avLst/>
          </a:prstGeom>
          <a:noFill/>
        </p:spPr>
      </p:pic>
      <p:pic>
        <p:nvPicPr>
          <p:cNvPr id="5" name="Picture 3" descr="F:\Изображение 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059" y="404664"/>
            <a:ext cx="2736577" cy="1952766"/>
          </a:xfrm>
          <a:prstGeom prst="rect">
            <a:avLst/>
          </a:prstGeom>
          <a:noFill/>
        </p:spPr>
      </p:pic>
      <p:pic>
        <p:nvPicPr>
          <p:cNvPr id="6" name="Picture 2" descr="F:\Изображение 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7675" y="143557"/>
            <a:ext cx="2689888" cy="2017417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>
            <a:off x="5786446" y="3464720"/>
            <a:ext cx="1003728" cy="415339"/>
          </a:xfrm>
          <a:prstGeom prst="straightConnector1">
            <a:avLst/>
          </a:prstGeom>
          <a:ln>
            <a:solidFill>
              <a:srgbClr val="DE32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V="1">
            <a:off x="4377385" y="2136956"/>
            <a:ext cx="285752" cy="71438"/>
          </a:xfrm>
          <a:prstGeom prst="straightConnector1">
            <a:avLst/>
          </a:prstGeom>
          <a:ln>
            <a:solidFill>
              <a:srgbClr val="DE32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786050" y="2285992"/>
            <a:ext cx="642942" cy="638952"/>
          </a:xfrm>
          <a:prstGeom prst="straightConnector1">
            <a:avLst/>
          </a:prstGeom>
          <a:ln>
            <a:solidFill>
              <a:srgbClr val="DE32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6349020" y="1598401"/>
            <a:ext cx="267893" cy="1393041"/>
          </a:xfrm>
          <a:prstGeom prst="straightConnector1">
            <a:avLst/>
          </a:prstGeom>
          <a:ln>
            <a:solidFill>
              <a:srgbClr val="DE32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" idx="4"/>
          </p:cNvCxnSpPr>
          <p:nvPr/>
        </p:nvCxnSpPr>
        <p:spPr>
          <a:xfrm flipH="1">
            <a:off x="2908617" y="3357562"/>
            <a:ext cx="520375" cy="719510"/>
          </a:xfrm>
          <a:prstGeom prst="straightConnector1">
            <a:avLst/>
          </a:prstGeom>
          <a:ln>
            <a:solidFill>
              <a:srgbClr val="DE32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фото\садик\группа № 11 апрель 2014\творим\IMG_20140328_1027458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023" y="2786058"/>
            <a:ext cx="2687593" cy="2371134"/>
          </a:xfrm>
          <a:prstGeom prst="rect">
            <a:avLst/>
          </a:prstGeom>
          <a:noFill/>
        </p:spPr>
      </p:pic>
      <p:pic>
        <p:nvPicPr>
          <p:cNvPr id="1026" name="Picture 2" descr="C:\Users\User\Desktop\DSCN2950 - коп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9058" y="4688692"/>
            <a:ext cx="3069252" cy="205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>
            <a:off x="4860032" y="4429132"/>
            <a:ext cx="0" cy="259560"/>
          </a:xfrm>
          <a:prstGeom prst="straightConnector1">
            <a:avLst/>
          </a:prstGeom>
          <a:ln>
            <a:solidFill>
              <a:srgbClr val="DE32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Цель: развивать творческие способности детей в продуктивной (художественной) деятельности</a:t>
            </a:r>
            <a:endParaRPr lang="ru-RU" sz="2400" b="1" dirty="0"/>
          </a:p>
        </p:txBody>
      </p:sp>
      <p:sp>
        <p:nvSpPr>
          <p:cNvPr id="3" name="8-конечная звезда 2"/>
          <p:cNvSpPr/>
          <p:nvPr/>
        </p:nvSpPr>
        <p:spPr>
          <a:xfrm>
            <a:off x="3786182" y="3500437"/>
            <a:ext cx="1571636" cy="1285885"/>
          </a:xfrm>
          <a:prstGeom prst="star8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Задачи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10-конечная звезда 15"/>
          <p:cNvSpPr/>
          <p:nvPr/>
        </p:nvSpPr>
        <p:spPr>
          <a:xfrm>
            <a:off x="357158" y="1214422"/>
            <a:ext cx="2214578" cy="2071702"/>
          </a:xfrm>
          <a:prstGeom prst="star10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10-конечная звезда 16"/>
          <p:cNvSpPr/>
          <p:nvPr/>
        </p:nvSpPr>
        <p:spPr>
          <a:xfrm>
            <a:off x="6143636" y="1214422"/>
            <a:ext cx="2214578" cy="1928826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10-конечная звезда 17"/>
          <p:cNvSpPr/>
          <p:nvPr/>
        </p:nvSpPr>
        <p:spPr>
          <a:xfrm>
            <a:off x="214282" y="3643314"/>
            <a:ext cx="2214578" cy="2286016"/>
          </a:xfrm>
          <a:prstGeom prst="star10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sz="1100" dirty="0" smtClean="0">
              <a:solidFill>
                <a:schemeClr val="tx1"/>
              </a:solidFill>
            </a:endParaRPr>
          </a:p>
        </p:txBody>
      </p:sp>
      <p:sp>
        <p:nvSpPr>
          <p:cNvPr id="19" name="10-конечная звезда 18"/>
          <p:cNvSpPr/>
          <p:nvPr/>
        </p:nvSpPr>
        <p:spPr>
          <a:xfrm>
            <a:off x="2285984" y="4643446"/>
            <a:ext cx="2286016" cy="2000264"/>
          </a:xfrm>
          <a:prstGeom prst="star10">
            <a:avLst>
              <a:gd name="adj" fmla="val 44663"/>
              <a:gd name="hf" fmla="val 1051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10-конечная звезда 19"/>
          <p:cNvSpPr/>
          <p:nvPr/>
        </p:nvSpPr>
        <p:spPr>
          <a:xfrm>
            <a:off x="6500826" y="3214686"/>
            <a:ext cx="2057408" cy="1914532"/>
          </a:xfrm>
          <a:prstGeom prst="star10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10-конечная звезда 20"/>
          <p:cNvSpPr/>
          <p:nvPr/>
        </p:nvSpPr>
        <p:spPr>
          <a:xfrm>
            <a:off x="4857752" y="4643446"/>
            <a:ext cx="2357454" cy="2000264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rot="20109565">
            <a:off x="567445" y="1891831"/>
            <a:ext cx="1659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400" dirty="0" smtClean="0"/>
              <a:t>*совершенство-вать и углублять изобразительные навыки;</a:t>
            </a:r>
          </a:p>
        </p:txBody>
      </p:sp>
      <p:sp>
        <p:nvSpPr>
          <p:cNvPr id="23" name="Стрелка влево 22"/>
          <p:cNvSpPr/>
          <p:nvPr/>
        </p:nvSpPr>
        <p:spPr>
          <a:xfrm rot="1766635" flipV="1">
            <a:off x="2354139" y="3180453"/>
            <a:ext cx="1435056" cy="1419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лево 24"/>
          <p:cNvSpPr/>
          <p:nvPr/>
        </p:nvSpPr>
        <p:spPr>
          <a:xfrm rot="21104408">
            <a:off x="2352337" y="4153342"/>
            <a:ext cx="1348751" cy="1243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 rot="18303044">
            <a:off x="3835975" y="4660193"/>
            <a:ext cx="257603" cy="810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лево 26"/>
          <p:cNvSpPr/>
          <p:nvPr/>
        </p:nvSpPr>
        <p:spPr>
          <a:xfrm rot="8603098">
            <a:off x="5289979" y="3242688"/>
            <a:ext cx="1278686" cy="1955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лево 27"/>
          <p:cNvSpPr/>
          <p:nvPr/>
        </p:nvSpPr>
        <p:spPr>
          <a:xfrm rot="10599793">
            <a:off x="5504135" y="4074910"/>
            <a:ext cx="993249" cy="1471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лево 28"/>
          <p:cNvSpPr/>
          <p:nvPr/>
        </p:nvSpPr>
        <p:spPr>
          <a:xfrm rot="13478499">
            <a:off x="5133538" y="4594501"/>
            <a:ext cx="307542" cy="97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57158" y="4000505"/>
            <a:ext cx="1928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200" dirty="0" smtClean="0"/>
              <a:t>     *способствовать раскрытию творческого потенциала ребёнка  используя в работе различные техники изобразительного искусства;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00298" y="4857760"/>
            <a:ext cx="178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200" dirty="0" smtClean="0"/>
              <a:t>*обучать приёмам нетрадиционной техники рисования и способам изображения с использованием различных материалов;</a:t>
            </a:r>
          </a:p>
        </p:txBody>
      </p:sp>
      <p:sp>
        <p:nvSpPr>
          <p:cNvPr id="32" name="TextBox 31"/>
          <p:cNvSpPr txBox="1"/>
          <p:nvPr/>
        </p:nvSpPr>
        <p:spPr>
          <a:xfrm rot="1191564">
            <a:off x="6503497" y="1798310"/>
            <a:ext cx="13826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400" dirty="0" smtClean="0"/>
              <a:t>* развивать мелкую моторики рук и тактильное  восприятия;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43504" y="4929198"/>
            <a:ext cx="1857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200" dirty="0" smtClean="0"/>
              <a:t>*подводить детей к созданию выразительного образа при изображении предметов и явлений окружающей действительности;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86578" y="3500438"/>
            <a:ext cx="1428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200" dirty="0" smtClean="0"/>
              <a:t>*воспитывать культуру деятельности, формировать навыки сотрудничества</a:t>
            </a:r>
            <a:endParaRPr lang="ru-RU" sz="1200" dirty="0"/>
          </a:p>
        </p:txBody>
      </p:sp>
      <p:sp>
        <p:nvSpPr>
          <p:cNvPr id="24" name="10-конечная звезда 23"/>
          <p:cNvSpPr/>
          <p:nvPr/>
        </p:nvSpPr>
        <p:spPr>
          <a:xfrm>
            <a:off x="3071802" y="1285860"/>
            <a:ext cx="2786082" cy="2071702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143240" y="1714488"/>
            <a:ext cx="257176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Формировать эстетическое отношение к окружающей действительности. Воспитывать художественный вкус и чувство гармонии </a:t>
            </a:r>
          </a:p>
          <a:p>
            <a:endParaRPr lang="ru-RU" sz="1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sz="1200" dirty="0"/>
          </a:p>
        </p:txBody>
      </p:sp>
      <p:sp>
        <p:nvSpPr>
          <p:cNvPr id="36" name="Стрелка влево 35"/>
          <p:cNvSpPr/>
          <p:nvPr/>
        </p:nvSpPr>
        <p:spPr>
          <a:xfrm rot="4359583" flipV="1">
            <a:off x="3946683" y="3359325"/>
            <a:ext cx="352993" cy="679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30" grpId="0"/>
      <p:bldP spid="31" grpId="0"/>
      <p:bldP spid="32" grpId="0"/>
      <p:bldP spid="33" grpId="0"/>
      <p:bldP spid="34" grpId="0"/>
      <p:bldP spid="24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571472" y="500042"/>
            <a:ext cx="7572428" cy="5572164"/>
          </a:xfrm>
          <a:prstGeom prst="horizontalScroll">
            <a:avLst>
              <a:gd name="adj" fmla="val 11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Изобразительная продуктивная деятельность с использованием нетрадиционных техник рисования является наиболее благоприятной для творческого развития способностей детей дошкольного возраста.</a:t>
            </a:r>
            <a:endParaRPr lang="ru-RU" sz="2800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Admin\Мои документы\фотки гр сказка\IMG_20140328_102255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72430">
            <a:off x="517934" y="2165467"/>
            <a:ext cx="3054583" cy="3324381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2897603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71480"/>
            <a:ext cx="82868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Нетрадиционные техники рисования – это способы создания нового, оригинального произведения искусства, в котором гармонирует все: и цвет, и линия, и сюжет. Это огромная возможность для детей думать, пробовать, искать, экспериментировать, а самое главное – самовыражаться. Нестандартные подходы к организации занятия вызывают у детей желание рисовать, дети становятся более раскрепощенными, уверенными, что их работа лучше всех. Работа начинается постепенно, как принято «от простого к сложному», по китайской пословице «Скажи мне – и я забуду, покажи мне – и я запомню, дай сделать - и я пойму!»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4643446"/>
            <a:ext cx="56436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Мотивация успешности при использовании нетрадиционных техник сохраняется благодаря особенностям их использования: быстрота и относительная простота получения силуэтов и деталей нужной формы, новизна способа, как фактор удержания внимания. В связи с этим, я </a:t>
            </a:r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разработала </a:t>
            </a:r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цикл занятий по изобразительной деятельности с использованием нетрадиционных техник, которые учитывали бы особенности детей и способствовали более результативному развитию. </a:t>
            </a:r>
            <a:endParaRPr lang="ru-RU" sz="1400" dirty="0"/>
          </a:p>
        </p:txBody>
      </p:sp>
      <p:pic>
        <p:nvPicPr>
          <p:cNvPr id="7" name="Рисунок 6" descr="http://danilova.ru/images/dizain/eacl1d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54170">
            <a:off x="3712940" y="2348611"/>
            <a:ext cx="1132840" cy="158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:\новая папка 2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357430"/>
            <a:ext cx="3365053" cy="226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142984"/>
            <a:ext cx="77867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  Деятельность с детьми это созидательный, творческий процесс при помощи разнообразного изобразительного материала, который проходит те же стадии, что и творческий процесс художника. Этой деятельности отводится роль источника фантазии, творчества, самостоятельности.</a:t>
            </a:r>
            <a:endParaRPr lang="ru-RU" sz="1400" dirty="0" smtClean="0">
              <a:latin typeface="Arial" pitchFamily="34" charset="0"/>
            </a:endParaRPr>
          </a:p>
        </p:txBody>
      </p:sp>
      <p:pic>
        <p:nvPicPr>
          <p:cNvPr id="3" name="Picture 4" descr="C:\Documents and Settings\Admin\Мои документы\фотки гр сказка\SAM_1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3478" y="1936477"/>
            <a:ext cx="3706735" cy="31872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143116"/>
            <a:ext cx="478634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Рисование ладошкой</a:t>
            </a:r>
            <a:endParaRPr lang="ru-RU" sz="14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Рисование – это не только одна из радостей, которыми наполнено детство, это и возрастная потребность каждого ребенка, это самое первое и доступное средство выражения на бумаге своих мыслей, переживаний.</a:t>
            </a:r>
            <a:endParaRPr lang="ru-RU" sz="1400" dirty="0" smtClean="0">
              <a:latin typeface="Arial" pitchFamily="34" charset="0"/>
            </a:endParaRPr>
          </a:p>
        </p:txBody>
      </p:sp>
      <p:pic>
        <p:nvPicPr>
          <p:cNvPr id="5" name="Picture 4" descr="C:\Documents and Settings\Admin\Мои документы\фотки гр сказка\IMG_20140328_102124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115208" y="3429000"/>
            <a:ext cx="2528097" cy="31751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86182" y="5357826"/>
            <a:ext cx="442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libri" pitchFamily="34" charset="0"/>
              </a:rPr>
              <a:t>Аппликация</a:t>
            </a:r>
          </a:p>
          <a:p>
            <a:pPr algn="just"/>
            <a:r>
              <a:rPr lang="ru-RU" sz="1400" dirty="0" smtClean="0">
                <a:latin typeface="Calibri" pitchFamily="34" charset="0"/>
              </a:rPr>
              <a:t>Создание картины используя макаронных изделия и крашенную соль (рис или любую другую крупу) вызывает у детей восторг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57148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Непосредственная образовательная деятельность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Творческие работы детей по созданию изображения с помощью различных материалов</a:t>
            </a:r>
            <a:endParaRPr lang="ru-RU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3075" name="Picture 3" descr="C:\Documents and Settings\Admin\Мои документы\фоткт НГ\подел.нашши\Копия DSC089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53622"/>
            <a:ext cx="2318855" cy="2290576"/>
          </a:xfrm>
          <a:prstGeom prst="rect">
            <a:avLst/>
          </a:prstGeom>
          <a:noFill/>
          <a:ln>
            <a:solidFill>
              <a:srgbClr val="DE3298"/>
            </a:solidFill>
          </a:ln>
        </p:spPr>
      </p:pic>
      <p:pic>
        <p:nvPicPr>
          <p:cNvPr id="3076" name="Picture 4" descr="C:\Documents and Settings\Admin\Мои документы\фоткт НГ\подел.нашши\DSC08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109678"/>
            <a:ext cx="2430626" cy="2434103"/>
          </a:xfrm>
          <a:prstGeom prst="rect">
            <a:avLst/>
          </a:prstGeom>
          <a:noFill/>
          <a:ln>
            <a:solidFill>
              <a:srgbClr val="DE3298"/>
            </a:solidFill>
          </a:ln>
        </p:spPr>
      </p:pic>
      <p:pic>
        <p:nvPicPr>
          <p:cNvPr id="3077" name="Picture 5" descr="C:\Documents and Settings\Admin\Мои документы\фоткт НГ\подел.нашши\DSC08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052736"/>
            <a:ext cx="2744611" cy="3843304"/>
          </a:xfrm>
          <a:prstGeom prst="rect">
            <a:avLst/>
          </a:prstGeom>
          <a:noFill/>
        </p:spPr>
      </p:pic>
      <p:pic>
        <p:nvPicPr>
          <p:cNvPr id="3078" name="Picture 6" descr="C:\Documents and Settings\Admin\Мои документы\фоткт НГ\подел.нашши\Копия DSC086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4974" y="1268760"/>
            <a:ext cx="3045178" cy="2460300"/>
          </a:xfrm>
          <a:prstGeom prst="rect">
            <a:avLst/>
          </a:prstGeom>
          <a:noFill/>
        </p:spPr>
      </p:pic>
      <p:pic>
        <p:nvPicPr>
          <p:cNvPr id="2050" name="Picture 2" descr="C:\Users\User\Desktop\SAM_20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800" y="4013762"/>
            <a:ext cx="3323861" cy="2492896"/>
          </a:xfrm>
          <a:prstGeom prst="rect">
            <a:avLst/>
          </a:prstGeom>
          <a:noFill/>
          <a:ln>
            <a:solidFill>
              <a:srgbClr val="DE3298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Презентация5</Template>
  <TotalTime>1235</TotalTime>
  <Words>940</Words>
  <Application>Microsoft Office PowerPoint</Application>
  <PresentationFormat>Экран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    «Развитие творческих способностей детей дошкольного возраста в продуктивной (художественной) деятельности»</vt:lpstr>
      <vt:lpstr>«… Это правда! Ну чего же тут скрывать? Дети любят, очень любят рисовать. На бумаге, на асфальте, на стене. И в трамвае на окне…» (Э. Успенский) </vt:lpstr>
      <vt:lpstr>Слайд 3</vt:lpstr>
      <vt:lpstr>Слайд 4</vt:lpstr>
      <vt:lpstr>Цель: развивать творческие способности детей в продуктивной (художественной) деятельности</vt:lpstr>
      <vt:lpstr>Слайд 6</vt:lpstr>
      <vt:lpstr>Слайд 7</vt:lpstr>
      <vt:lpstr>Слайд 8</vt:lpstr>
      <vt:lpstr>Творческие работы детей по созданию изображения с помощью различных материалов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творческих способностей детей раннего возраста в продуктивной деятельности»</dc:title>
  <dc:creator>Admin</dc:creator>
  <cp:lastModifiedBy>Admin</cp:lastModifiedBy>
  <cp:revision>112</cp:revision>
  <dcterms:created xsi:type="dcterms:W3CDTF">2014-04-25T09:03:51Z</dcterms:created>
  <dcterms:modified xsi:type="dcterms:W3CDTF">2014-04-30T01:45:58Z</dcterms:modified>
</cp:coreProperties>
</file>