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72" r:id="rId4"/>
    <p:sldId id="275" r:id="rId5"/>
    <p:sldId id="257" r:id="rId6"/>
    <p:sldId id="258" r:id="rId7"/>
    <p:sldId id="259" r:id="rId8"/>
    <p:sldId id="266" r:id="rId9"/>
    <p:sldId id="276" r:id="rId10"/>
    <p:sldId id="268" r:id="rId11"/>
    <p:sldId id="270" r:id="rId12"/>
    <p:sldId id="271" r:id="rId13"/>
    <p:sldId id="262" r:id="rId14"/>
    <p:sldId id="269" r:id="rId15"/>
    <p:sldId id="263" r:id="rId16"/>
    <p:sldId id="26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8FF2D-E96A-4095-AA6C-C0FD1E2735AF}" type="doc">
      <dgm:prSet loTypeId="urn:microsoft.com/office/officeart/2005/8/layout/pyramid2" loCatId="pyramid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2BE2EBB-AB66-4041-AAF1-69CCA76EEF79}">
      <dgm:prSet custT="1"/>
      <dgm:spPr/>
      <dgm:t>
        <a:bodyPr/>
        <a:lstStyle/>
        <a:p>
          <a:pPr rtl="0"/>
          <a:r>
            <a:rPr lang="ru-RU" sz="1200" b="0" i="0" baseline="0" dirty="0" smtClean="0"/>
            <a:t>привлекать пассивных слушателей к активной деятельности;</a:t>
          </a:r>
          <a:endParaRPr lang="ru-RU" sz="1200" b="0" i="0" baseline="0" dirty="0"/>
        </a:p>
      </dgm:t>
    </dgm:pt>
    <dgm:pt modelId="{7A894CC3-E6F8-4DBA-9252-4B8B6DF560D1}" type="parTrans" cxnId="{24928D15-5767-44A9-8C23-CF8B7647D237}">
      <dgm:prSet/>
      <dgm:spPr/>
      <dgm:t>
        <a:bodyPr/>
        <a:lstStyle/>
        <a:p>
          <a:endParaRPr lang="ru-RU"/>
        </a:p>
      </dgm:t>
    </dgm:pt>
    <dgm:pt modelId="{C2A12833-ACD1-42ED-8E7C-4BB66BB793B2}" type="sibTrans" cxnId="{24928D15-5767-44A9-8C23-CF8B7647D237}">
      <dgm:prSet/>
      <dgm:spPr/>
      <dgm:t>
        <a:bodyPr/>
        <a:lstStyle/>
        <a:p>
          <a:endParaRPr lang="ru-RU"/>
        </a:p>
      </dgm:t>
    </dgm:pt>
    <dgm:pt modelId="{BAF56E12-6B51-4648-AD93-D2CF3889A8AF}">
      <dgm:prSet custT="1"/>
      <dgm:spPr/>
      <dgm:t>
        <a:bodyPr/>
        <a:lstStyle/>
        <a:p>
          <a:pPr rtl="0"/>
          <a:r>
            <a:rPr lang="ru-RU" sz="1200" b="0" i="0" baseline="0" dirty="0" smtClean="0"/>
            <a:t>делать образовательную деятельность более наглядной и интенсивной;</a:t>
          </a:r>
          <a:endParaRPr lang="ru-RU" sz="1200" b="0" i="0" baseline="0" dirty="0"/>
        </a:p>
      </dgm:t>
    </dgm:pt>
    <dgm:pt modelId="{CB45C7A0-6937-4F4F-8B1D-96E8C2151ABF}" type="parTrans" cxnId="{BFA706E6-9A48-43E8-80E4-C9DCA20048B1}">
      <dgm:prSet/>
      <dgm:spPr/>
      <dgm:t>
        <a:bodyPr/>
        <a:lstStyle/>
        <a:p>
          <a:endParaRPr lang="ru-RU"/>
        </a:p>
      </dgm:t>
    </dgm:pt>
    <dgm:pt modelId="{3647123D-D7C9-415E-B9E3-574DE5761B24}" type="sibTrans" cxnId="{BFA706E6-9A48-43E8-80E4-C9DCA20048B1}">
      <dgm:prSet/>
      <dgm:spPr/>
      <dgm:t>
        <a:bodyPr/>
        <a:lstStyle/>
        <a:p>
          <a:endParaRPr lang="ru-RU"/>
        </a:p>
      </dgm:t>
    </dgm:pt>
    <dgm:pt modelId="{C4C9BA7C-47E0-42ED-B9C0-36CE344F1DAC}">
      <dgm:prSet custT="1"/>
      <dgm:spPr/>
      <dgm:t>
        <a:bodyPr/>
        <a:lstStyle/>
        <a:p>
          <a:pPr rtl="0"/>
          <a:r>
            <a:rPr lang="ru-RU" sz="1200" b="0" i="0" baseline="0" dirty="0" smtClean="0"/>
            <a:t>формировать информационную культуру у детей;</a:t>
          </a:r>
          <a:endParaRPr lang="ru-RU" sz="1200" b="0" i="0" baseline="0" dirty="0"/>
        </a:p>
      </dgm:t>
    </dgm:pt>
    <dgm:pt modelId="{53A1C008-0655-4B8C-8F9B-7BF25454D5D2}" type="parTrans" cxnId="{4AAC19FE-DAD6-4FCE-B677-F16D6F51EEC5}">
      <dgm:prSet/>
      <dgm:spPr/>
      <dgm:t>
        <a:bodyPr/>
        <a:lstStyle/>
        <a:p>
          <a:endParaRPr lang="ru-RU"/>
        </a:p>
      </dgm:t>
    </dgm:pt>
    <dgm:pt modelId="{FC31A1A8-B5C5-4166-A732-F29D52A036B7}" type="sibTrans" cxnId="{4AAC19FE-DAD6-4FCE-B677-F16D6F51EEC5}">
      <dgm:prSet/>
      <dgm:spPr/>
      <dgm:t>
        <a:bodyPr/>
        <a:lstStyle/>
        <a:p>
          <a:endParaRPr lang="ru-RU"/>
        </a:p>
      </dgm:t>
    </dgm:pt>
    <dgm:pt modelId="{EA6F6BBC-B383-4B9E-889D-49553ADC4DF7}">
      <dgm:prSet custT="1"/>
      <dgm:spPr/>
      <dgm:t>
        <a:bodyPr/>
        <a:lstStyle/>
        <a:p>
          <a:pPr rtl="0"/>
          <a:r>
            <a:rPr lang="ru-RU" sz="1200" b="0" i="0" baseline="0" dirty="0" smtClean="0"/>
            <a:t>активизировать познавательный интерес</a:t>
          </a:r>
          <a:r>
            <a:rPr lang="ru-RU" sz="1000" b="0" i="0" baseline="0" dirty="0" smtClean="0"/>
            <a:t>;</a:t>
          </a:r>
          <a:endParaRPr lang="ru-RU" sz="1000" b="0" i="0" baseline="0" dirty="0"/>
        </a:p>
      </dgm:t>
    </dgm:pt>
    <dgm:pt modelId="{B6481609-2880-48FB-8E35-CFB3AD19E036}" type="parTrans" cxnId="{D35795FD-7A8F-40F4-AAFB-1AC64079A8ED}">
      <dgm:prSet/>
      <dgm:spPr/>
      <dgm:t>
        <a:bodyPr/>
        <a:lstStyle/>
        <a:p>
          <a:endParaRPr lang="ru-RU"/>
        </a:p>
      </dgm:t>
    </dgm:pt>
    <dgm:pt modelId="{D299375E-EAAE-49E8-A158-A3D86D02507A}" type="sibTrans" cxnId="{D35795FD-7A8F-40F4-AAFB-1AC64079A8ED}">
      <dgm:prSet/>
      <dgm:spPr/>
      <dgm:t>
        <a:bodyPr/>
        <a:lstStyle/>
        <a:p>
          <a:endParaRPr lang="ru-RU"/>
        </a:p>
      </dgm:t>
    </dgm:pt>
    <dgm:pt modelId="{2661690E-F2D5-4D53-8F3B-C4084322C099}">
      <dgm:prSet custT="1"/>
      <dgm:spPr/>
      <dgm:t>
        <a:bodyPr/>
        <a:lstStyle/>
        <a:p>
          <a:pPr rtl="0"/>
          <a:r>
            <a:rPr lang="ru-RU" sz="1200" b="0" i="0" baseline="0" dirty="0" smtClean="0"/>
            <a:t>реализовывать</a:t>
          </a:r>
          <a:r>
            <a:rPr lang="ru-RU" sz="1000" b="0" i="0" baseline="0" dirty="0" smtClean="0"/>
            <a:t> </a:t>
          </a:r>
          <a:r>
            <a:rPr lang="ru-RU" sz="1200" b="0" i="0" baseline="0" dirty="0" smtClean="0"/>
            <a:t>личностно-ориентированный и дифференцированный подходы в обучении;</a:t>
          </a:r>
          <a:endParaRPr lang="ru-RU" sz="1200" b="0" i="0" baseline="0" dirty="0"/>
        </a:p>
      </dgm:t>
    </dgm:pt>
    <dgm:pt modelId="{01365A87-A8B6-4E0C-B536-C2A9331D3C1A}" type="parTrans" cxnId="{E8C425C4-569C-40BA-817E-1226AB03219B}">
      <dgm:prSet/>
      <dgm:spPr/>
      <dgm:t>
        <a:bodyPr/>
        <a:lstStyle/>
        <a:p>
          <a:endParaRPr lang="ru-RU"/>
        </a:p>
      </dgm:t>
    </dgm:pt>
    <dgm:pt modelId="{759C9061-E352-49A6-A647-1422642A8FCB}" type="sibTrans" cxnId="{E8C425C4-569C-40BA-817E-1226AB03219B}">
      <dgm:prSet/>
      <dgm:spPr/>
      <dgm:t>
        <a:bodyPr/>
        <a:lstStyle/>
        <a:p>
          <a:endParaRPr lang="ru-RU"/>
        </a:p>
      </dgm:t>
    </dgm:pt>
    <dgm:pt modelId="{21C861DD-3546-4444-B4F7-D4DD28926B9C}">
      <dgm:prSet custT="1"/>
      <dgm:spPr/>
      <dgm:t>
        <a:bodyPr/>
        <a:lstStyle/>
        <a:p>
          <a:pPr rtl="0"/>
          <a:r>
            <a:rPr lang="ru-RU" sz="1200" b="0" i="0" baseline="0" dirty="0" smtClean="0"/>
            <a:t>дисциплинировать самого воспитателя, формировать его интерес к работе;</a:t>
          </a:r>
          <a:endParaRPr lang="ru-RU" sz="1200" b="0" i="0" baseline="0" dirty="0"/>
        </a:p>
      </dgm:t>
    </dgm:pt>
    <dgm:pt modelId="{AE2DB395-8F3C-465F-9277-C2D308C820B6}" type="parTrans" cxnId="{20CF41EC-79ED-41EC-B839-DA9FDAFA0779}">
      <dgm:prSet/>
      <dgm:spPr/>
      <dgm:t>
        <a:bodyPr/>
        <a:lstStyle/>
        <a:p>
          <a:endParaRPr lang="ru-RU"/>
        </a:p>
      </dgm:t>
    </dgm:pt>
    <dgm:pt modelId="{99789896-9257-4DA1-9527-CD3609CDD26A}" type="sibTrans" cxnId="{20CF41EC-79ED-41EC-B839-DA9FDAFA0779}">
      <dgm:prSet/>
      <dgm:spPr/>
      <dgm:t>
        <a:bodyPr/>
        <a:lstStyle/>
        <a:p>
          <a:endParaRPr lang="ru-RU"/>
        </a:p>
      </dgm:t>
    </dgm:pt>
    <dgm:pt modelId="{AA0DA782-B866-427B-BDE3-A2FE08F2110A}">
      <dgm:prSet custT="1"/>
      <dgm:spPr/>
      <dgm:t>
        <a:bodyPr/>
        <a:lstStyle/>
        <a:p>
          <a:pPr rtl="0"/>
          <a:r>
            <a:rPr lang="ru-RU" sz="1200" b="0" i="0" baseline="0" dirty="0" smtClean="0"/>
            <a:t>активизировать мыслительные процессы (анализ, синтез, сравнение и др.)</a:t>
          </a:r>
          <a:endParaRPr lang="ru-RU" sz="1200" b="0" i="0" baseline="0" dirty="0"/>
        </a:p>
      </dgm:t>
    </dgm:pt>
    <dgm:pt modelId="{F3553CFF-A751-40B4-9724-7C97B5476BC6}" type="parTrans" cxnId="{66978B25-6EBD-41AB-89CB-38FD6E24E144}">
      <dgm:prSet/>
      <dgm:spPr/>
      <dgm:t>
        <a:bodyPr/>
        <a:lstStyle/>
        <a:p>
          <a:endParaRPr lang="ru-RU"/>
        </a:p>
      </dgm:t>
    </dgm:pt>
    <dgm:pt modelId="{A53CA527-FC73-41C4-8569-466710AD4171}" type="sibTrans" cxnId="{66978B25-6EBD-41AB-89CB-38FD6E24E144}">
      <dgm:prSet/>
      <dgm:spPr/>
      <dgm:t>
        <a:bodyPr/>
        <a:lstStyle/>
        <a:p>
          <a:endParaRPr lang="ru-RU"/>
        </a:p>
      </dgm:t>
    </dgm:pt>
    <dgm:pt modelId="{0F2FD1EB-3CA4-4205-87A3-AA169740C3F3}" type="pres">
      <dgm:prSet presAssocID="{D3B8FF2D-E96A-4095-AA6C-C0FD1E2735A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552C7A2-C096-4013-820F-29913C2290B6}" type="pres">
      <dgm:prSet presAssocID="{D3B8FF2D-E96A-4095-AA6C-C0FD1E2735AF}" presName="pyramid" presStyleLbl="node1" presStyleIdx="0" presStyleCnt="1" custScaleX="77932"/>
      <dgm:spPr/>
    </dgm:pt>
    <dgm:pt modelId="{84F88280-8B37-4AFD-A9FF-73941289B92F}" type="pres">
      <dgm:prSet presAssocID="{D3B8FF2D-E96A-4095-AA6C-C0FD1E2735AF}" presName="theList" presStyleCnt="0"/>
      <dgm:spPr/>
    </dgm:pt>
    <dgm:pt modelId="{11571AEF-5496-48C0-BA5C-329D50458F5C}" type="pres">
      <dgm:prSet presAssocID="{62BE2EBB-AB66-4041-AAF1-69CCA76EEF79}" presName="aNode" presStyleLbl="fgAcc1" presStyleIdx="0" presStyleCnt="7" custScaleX="143463" custScaleY="161306" custLinFactY="-75371" custLinFactNeighborX="2675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31888-B442-4B4B-89DA-075934FE1224}" type="pres">
      <dgm:prSet presAssocID="{62BE2EBB-AB66-4041-AAF1-69CCA76EEF79}" presName="aSpace" presStyleCnt="0"/>
      <dgm:spPr/>
    </dgm:pt>
    <dgm:pt modelId="{6085495D-752C-4BA0-A6A8-A9420B1BE3DD}" type="pres">
      <dgm:prSet presAssocID="{BAF56E12-6B51-4648-AD93-D2CF3889A8AF}" presName="aNode" presStyleLbl="fgAcc1" presStyleIdx="1" presStyleCnt="7" custScaleX="186472" custScaleY="192728" custLinFactY="-55818" custLinFactNeighborX="3315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046C7-037F-4859-9D91-4D152C015DE0}" type="pres">
      <dgm:prSet presAssocID="{BAF56E12-6B51-4648-AD93-D2CF3889A8AF}" presName="aSpace" presStyleCnt="0"/>
      <dgm:spPr/>
    </dgm:pt>
    <dgm:pt modelId="{98DD55E9-B73F-4E08-99EF-CDF5309FB1CB}" type="pres">
      <dgm:prSet presAssocID="{C4C9BA7C-47E0-42ED-B9C0-36CE344F1DAC}" presName="aNode" presStyleLbl="fgAcc1" presStyleIdx="2" presStyleCnt="7" custScaleX="177718" custScaleY="164639" custLinFactY="-32525" custLinFactNeighborX="2502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E3514-DE92-407E-9E55-C8322354CD2B}" type="pres">
      <dgm:prSet presAssocID="{C4C9BA7C-47E0-42ED-B9C0-36CE344F1DAC}" presName="aSpace" presStyleCnt="0"/>
      <dgm:spPr/>
    </dgm:pt>
    <dgm:pt modelId="{0C5E7E83-D793-4E1B-9D64-A871760D95F4}" type="pres">
      <dgm:prSet presAssocID="{EA6F6BBC-B383-4B9E-889D-49553ADC4DF7}" presName="aNode" presStyleLbl="fgAcc1" presStyleIdx="3" presStyleCnt="7" custScaleX="139480" custScaleY="119415" custLinFactY="-8754" custLinFactNeighborX="1830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5DEC5-4BE6-45DC-88D7-1B09B2CD5B6B}" type="pres">
      <dgm:prSet presAssocID="{EA6F6BBC-B383-4B9E-889D-49553ADC4DF7}" presName="aSpace" presStyleCnt="0"/>
      <dgm:spPr/>
    </dgm:pt>
    <dgm:pt modelId="{987EFEB4-CD09-4578-BE48-57F94D8DE234}" type="pres">
      <dgm:prSet presAssocID="{2661690E-F2D5-4D53-8F3B-C4084322C099}" presName="aNode" presStyleLbl="fgAcc1" presStyleIdx="4" presStyleCnt="7" custScaleX="225820" custScaleY="168892" custLinFactNeighborX="34661" custLinFactNeighborY="-3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CE20F-44C5-41BE-A393-FEAD37216929}" type="pres">
      <dgm:prSet presAssocID="{2661690E-F2D5-4D53-8F3B-C4084322C099}" presName="aSpace" presStyleCnt="0"/>
      <dgm:spPr/>
    </dgm:pt>
    <dgm:pt modelId="{FEEEE651-663D-46DB-81EE-1BA72C19F674}" type="pres">
      <dgm:prSet presAssocID="{21C861DD-3546-4444-B4F7-D4DD28926B9C}" presName="aNode" presStyleLbl="fgAcc1" presStyleIdx="5" presStyleCnt="7" custScaleX="200090" custScaleY="199648" custLinFactNeighborX="53626" custLinFactNeighborY="85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6720D-2F0E-4DAD-ADFF-550C2F9B4B3E}" type="pres">
      <dgm:prSet presAssocID="{21C861DD-3546-4444-B4F7-D4DD28926B9C}" presName="aSpace" presStyleCnt="0"/>
      <dgm:spPr/>
    </dgm:pt>
    <dgm:pt modelId="{60A824F5-790C-4F50-991B-73CDA2A04B94}" type="pres">
      <dgm:prSet presAssocID="{AA0DA782-B866-427B-BDE3-A2FE08F2110A}" presName="aNode" presStyleLbl="fgAcc1" presStyleIdx="6" presStyleCnt="7" custScaleX="201591" custScaleY="217693" custLinFactY="42773" custLinFactNeighborX="331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3BDC4-B6F8-489A-96C0-3707FB1D7440}" type="pres">
      <dgm:prSet presAssocID="{AA0DA782-B866-427B-BDE3-A2FE08F2110A}" presName="aSpace" presStyleCnt="0"/>
      <dgm:spPr/>
    </dgm:pt>
  </dgm:ptLst>
  <dgm:cxnLst>
    <dgm:cxn modelId="{728B0190-5063-48B7-9C4A-5FC23AF69B9D}" type="presOf" srcId="{C4C9BA7C-47E0-42ED-B9C0-36CE344F1DAC}" destId="{98DD55E9-B73F-4E08-99EF-CDF5309FB1CB}" srcOrd="0" destOrd="0" presId="urn:microsoft.com/office/officeart/2005/8/layout/pyramid2"/>
    <dgm:cxn modelId="{EB7B65D9-FA9F-4CA4-B282-C67B2BC1A7D6}" type="presOf" srcId="{21C861DD-3546-4444-B4F7-D4DD28926B9C}" destId="{FEEEE651-663D-46DB-81EE-1BA72C19F674}" srcOrd="0" destOrd="0" presId="urn:microsoft.com/office/officeart/2005/8/layout/pyramid2"/>
    <dgm:cxn modelId="{BFA706E6-9A48-43E8-80E4-C9DCA20048B1}" srcId="{D3B8FF2D-E96A-4095-AA6C-C0FD1E2735AF}" destId="{BAF56E12-6B51-4648-AD93-D2CF3889A8AF}" srcOrd="1" destOrd="0" parTransId="{CB45C7A0-6937-4F4F-8B1D-96E8C2151ABF}" sibTransId="{3647123D-D7C9-415E-B9E3-574DE5761B24}"/>
    <dgm:cxn modelId="{66978B25-6EBD-41AB-89CB-38FD6E24E144}" srcId="{D3B8FF2D-E96A-4095-AA6C-C0FD1E2735AF}" destId="{AA0DA782-B866-427B-BDE3-A2FE08F2110A}" srcOrd="6" destOrd="0" parTransId="{F3553CFF-A751-40B4-9724-7C97B5476BC6}" sibTransId="{A53CA527-FC73-41C4-8569-466710AD4171}"/>
    <dgm:cxn modelId="{04C71625-9AE7-4AEC-AF23-128A27D678EF}" type="presOf" srcId="{D3B8FF2D-E96A-4095-AA6C-C0FD1E2735AF}" destId="{0F2FD1EB-3CA4-4205-87A3-AA169740C3F3}" srcOrd="0" destOrd="0" presId="urn:microsoft.com/office/officeart/2005/8/layout/pyramid2"/>
    <dgm:cxn modelId="{9A781129-4CB9-464B-9CB0-2CEE66601AD7}" type="presOf" srcId="{AA0DA782-B866-427B-BDE3-A2FE08F2110A}" destId="{60A824F5-790C-4F50-991B-73CDA2A04B94}" srcOrd="0" destOrd="0" presId="urn:microsoft.com/office/officeart/2005/8/layout/pyramid2"/>
    <dgm:cxn modelId="{C0AAFAE0-50D7-4455-AE6C-2B70788AD876}" type="presOf" srcId="{EA6F6BBC-B383-4B9E-889D-49553ADC4DF7}" destId="{0C5E7E83-D793-4E1B-9D64-A871760D95F4}" srcOrd="0" destOrd="0" presId="urn:microsoft.com/office/officeart/2005/8/layout/pyramid2"/>
    <dgm:cxn modelId="{41FEC63D-A717-4503-BC23-F001A80DE0A4}" type="presOf" srcId="{62BE2EBB-AB66-4041-AAF1-69CCA76EEF79}" destId="{11571AEF-5496-48C0-BA5C-329D50458F5C}" srcOrd="0" destOrd="0" presId="urn:microsoft.com/office/officeart/2005/8/layout/pyramid2"/>
    <dgm:cxn modelId="{996B0CCF-EE21-470A-B9AF-90BB41ADC985}" type="presOf" srcId="{BAF56E12-6B51-4648-AD93-D2CF3889A8AF}" destId="{6085495D-752C-4BA0-A6A8-A9420B1BE3DD}" srcOrd="0" destOrd="0" presId="urn:microsoft.com/office/officeart/2005/8/layout/pyramid2"/>
    <dgm:cxn modelId="{20CF41EC-79ED-41EC-B839-DA9FDAFA0779}" srcId="{D3B8FF2D-E96A-4095-AA6C-C0FD1E2735AF}" destId="{21C861DD-3546-4444-B4F7-D4DD28926B9C}" srcOrd="5" destOrd="0" parTransId="{AE2DB395-8F3C-465F-9277-C2D308C820B6}" sibTransId="{99789896-9257-4DA1-9527-CD3609CDD26A}"/>
    <dgm:cxn modelId="{D35795FD-7A8F-40F4-AAFB-1AC64079A8ED}" srcId="{D3B8FF2D-E96A-4095-AA6C-C0FD1E2735AF}" destId="{EA6F6BBC-B383-4B9E-889D-49553ADC4DF7}" srcOrd="3" destOrd="0" parTransId="{B6481609-2880-48FB-8E35-CFB3AD19E036}" sibTransId="{D299375E-EAAE-49E8-A158-A3D86D02507A}"/>
    <dgm:cxn modelId="{24928D15-5767-44A9-8C23-CF8B7647D237}" srcId="{D3B8FF2D-E96A-4095-AA6C-C0FD1E2735AF}" destId="{62BE2EBB-AB66-4041-AAF1-69CCA76EEF79}" srcOrd="0" destOrd="0" parTransId="{7A894CC3-E6F8-4DBA-9252-4B8B6DF560D1}" sibTransId="{C2A12833-ACD1-42ED-8E7C-4BB66BB793B2}"/>
    <dgm:cxn modelId="{E8DF77CF-416B-4228-B1DA-BF8520C40328}" type="presOf" srcId="{2661690E-F2D5-4D53-8F3B-C4084322C099}" destId="{987EFEB4-CD09-4578-BE48-57F94D8DE234}" srcOrd="0" destOrd="0" presId="urn:microsoft.com/office/officeart/2005/8/layout/pyramid2"/>
    <dgm:cxn modelId="{E8C425C4-569C-40BA-817E-1226AB03219B}" srcId="{D3B8FF2D-E96A-4095-AA6C-C0FD1E2735AF}" destId="{2661690E-F2D5-4D53-8F3B-C4084322C099}" srcOrd="4" destOrd="0" parTransId="{01365A87-A8B6-4E0C-B536-C2A9331D3C1A}" sibTransId="{759C9061-E352-49A6-A647-1422642A8FCB}"/>
    <dgm:cxn modelId="{4AAC19FE-DAD6-4FCE-B677-F16D6F51EEC5}" srcId="{D3B8FF2D-E96A-4095-AA6C-C0FD1E2735AF}" destId="{C4C9BA7C-47E0-42ED-B9C0-36CE344F1DAC}" srcOrd="2" destOrd="0" parTransId="{53A1C008-0655-4B8C-8F9B-7BF25454D5D2}" sibTransId="{FC31A1A8-B5C5-4166-A732-F29D52A036B7}"/>
    <dgm:cxn modelId="{FD5BD924-2C1A-43BB-9E76-D18DBEC5A0C5}" type="presParOf" srcId="{0F2FD1EB-3CA4-4205-87A3-AA169740C3F3}" destId="{A552C7A2-C096-4013-820F-29913C2290B6}" srcOrd="0" destOrd="0" presId="urn:microsoft.com/office/officeart/2005/8/layout/pyramid2"/>
    <dgm:cxn modelId="{EE27CBBE-697D-43D4-AC0E-7EE0B5A6C2F4}" type="presParOf" srcId="{0F2FD1EB-3CA4-4205-87A3-AA169740C3F3}" destId="{84F88280-8B37-4AFD-A9FF-73941289B92F}" srcOrd="1" destOrd="0" presId="urn:microsoft.com/office/officeart/2005/8/layout/pyramid2"/>
    <dgm:cxn modelId="{1B4DD381-D51A-432B-9791-1BAD4C8BB535}" type="presParOf" srcId="{84F88280-8B37-4AFD-A9FF-73941289B92F}" destId="{11571AEF-5496-48C0-BA5C-329D50458F5C}" srcOrd="0" destOrd="0" presId="urn:microsoft.com/office/officeart/2005/8/layout/pyramid2"/>
    <dgm:cxn modelId="{69D81178-B26A-4A74-A69C-54C78EC84D84}" type="presParOf" srcId="{84F88280-8B37-4AFD-A9FF-73941289B92F}" destId="{69631888-B442-4B4B-89DA-075934FE1224}" srcOrd="1" destOrd="0" presId="urn:microsoft.com/office/officeart/2005/8/layout/pyramid2"/>
    <dgm:cxn modelId="{96FC7417-7360-49D8-B7D6-591B7B382E03}" type="presParOf" srcId="{84F88280-8B37-4AFD-A9FF-73941289B92F}" destId="{6085495D-752C-4BA0-A6A8-A9420B1BE3DD}" srcOrd="2" destOrd="0" presId="urn:microsoft.com/office/officeart/2005/8/layout/pyramid2"/>
    <dgm:cxn modelId="{BFDDD4D0-CDA9-45A1-8FA3-C594528C6941}" type="presParOf" srcId="{84F88280-8B37-4AFD-A9FF-73941289B92F}" destId="{C7A046C7-037F-4859-9D91-4D152C015DE0}" srcOrd="3" destOrd="0" presId="urn:microsoft.com/office/officeart/2005/8/layout/pyramid2"/>
    <dgm:cxn modelId="{F8740E52-B892-4358-A2A3-ED02011B9A53}" type="presParOf" srcId="{84F88280-8B37-4AFD-A9FF-73941289B92F}" destId="{98DD55E9-B73F-4E08-99EF-CDF5309FB1CB}" srcOrd="4" destOrd="0" presId="urn:microsoft.com/office/officeart/2005/8/layout/pyramid2"/>
    <dgm:cxn modelId="{6A814EED-5354-4FC6-8520-712B25F973DE}" type="presParOf" srcId="{84F88280-8B37-4AFD-A9FF-73941289B92F}" destId="{FDCE3514-DE92-407E-9E55-C8322354CD2B}" srcOrd="5" destOrd="0" presId="urn:microsoft.com/office/officeart/2005/8/layout/pyramid2"/>
    <dgm:cxn modelId="{407CDCDA-5AB8-412F-9BBB-AA92BC8BCB0B}" type="presParOf" srcId="{84F88280-8B37-4AFD-A9FF-73941289B92F}" destId="{0C5E7E83-D793-4E1B-9D64-A871760D95F4}" srcOrd="6" destOrd="0" presId="urn:microsoft.com/office/officeart/2005/8/layout/pyramid2"/>
    <dgm:cxn modelId="{9BEE18DC-257C-4F93-9F33-FC86D2122E59}" type="presParOf" srcId="{84F88280-8B37-4AFD-A9FF-73941289B92F}" destId="{2A55DEC5-4BE6-45DC-88D7-1B09B2CD5B6B}" srcOrd="7" destOrd="0" presId="urn:microsoft.com/office/officeart/2005/8/layout/pyramid2"/>
    <dgm:cxn modelId="{41679A05-AE22-4359-9AE6-3993B078A034}" type="presParOf" srcId="{84F88280-8B37-4AFD-A9FF-73941289B92F}" destId="{987EFEB4-CD09-4578-BE48-57F94D8DE234}" srcOrd="8" destOrd="0" presId="urn:microsoft.com/office/officeart/2005/8/layout/pyramid2"/>
    <dgm:cxn modelId="{7F3837DA-E0F9-4DF8-9D65-9F1EAF70EB76}" type="presParOf" srcId="{84F88280-8B37-4AFD-A9FF-73941289B92F}" destId="{D56CE20F-44C5-41BE-A393-FEAD37216929}" srcOrd="9" destOrd="0" presId="urn:microsoft.com/office/officeart/2005/8/layout/pyramid2"/>
    <dgm:cxn modelId="{37AC6352-517C-463A-8750-1B9A7615D093}" type="presParOf" srcId="{84F88280-8B37-4AFD-A9FF-73941289B92F}" destId="{FEEEE651-663D-46DB-81EE-1BA72C19F674}" srcOrd="10" destOrd="0" presId="urn:microsoft.com/office/officeart/2005/8/layout/pyramid2"/>
    <dgm:cxn modelId="{71EDC051-4603-4717-B8A4-D084BDCDC5AF}" type="presParOf" srcId="{84F88280-8B37-4AFD-A9FF-73941289B92F}" destId="{68E6720D-2F0E-4DAD-ADFF-550C2F9B4B3E}" srcOrd="11" destOrd="0" presId="urn:microsoft.com/office/officeart/2005/8/layout/pyramid2"/>
    <dgm:cxn modelId="{3E4B2EAB-C172-43DD-81CD-52FB6CF6D28B}" type="presParOf" srcId="{84F88280-8B37-4AFD-A9FF-73941289B92F}" destId="{60A824F5-790C-4F50-991B-73CDA2A04B94}" srcOrd="12" destOrd="0" presId="urn:microsoft.com/office/officeart/2005/8/layout/pyramid2"/>
    <dgm:cxn modelId="{306AE2B7-4839-4892-AE0C-D570CFA4B695}" type="presParOf" srcId="{84F88280-8B37-4AFD-A9FF-73941289B92F}" destId="{1623BDC4-B6F8-489A-96C0-3707FB1D7440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2C7A2-C096-4013-820F-29913C2290B6}">
      <dsp:nvSpPr>
        <dsp:cNvPr id="0" name=""/>
        <dsp:cNvSpPr/>
      </dsp:nvSpPr>
      <dsp:spPr>
        <a:xfrm>
          <a:off x="867676" y="0"/>
          <a:ext cx="3254801" cy="4176464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571AEF-5496-48C0-BA5C-329D50458F5C}">
      <dsp:nvSpPr>
        <dsp:cNvPr id="0" name=""/>
        <dsp:cNvSpPr/>
      </dsp:nvSpPr>
      <dsp:spPr>
        <a:xfrm>
          <a:off x="2631368" y="195283"/>
          <a:ext cx="3894592" cy="410529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привлекать пассивных слушателей к активной деятельности;</a:t>
          </a:r>
          <a:endParaRPr lang="ru-RU" sz="1200" b="0" i="0" kern="1200" baseline="0" dirty="0"/>
        </a:p>
      </dsp:txBody>
      <dsp:txXfrm>
        <a:off x="2651408" y="215323"/>
        <a:ext cx="3854512" cy="370449"/>
      </dsp:txXfrm>
    </dsp:sp>
    <dsp:sp modelId="{6085495D-752C-4BA0-A6A8-A9420B1BE3DD}">
      <dsp:nvSpPr>
        <dsp:cNvPr id="0" name=""/>
        <dsp:cNvSpPr/>
      </dsp:nvSpPr>
      <dsp:spPr>
        <a:xfrm>
          <a:off x="2221435" y="687388"/>
          <a:ext cx="5062158" cy="490499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делать образовательную деятельность более наглядной и интенсивной;</a:t>
          </a:r>
          <a:endParaRPr lang="ru-RU" sz="1200" b="0" i="0" kern="1200" baseline="0" dirty="0"/>
        </a:p>
      </dsp:txBody>
      <dsp:txXfrm>
        <a:off x="2245379" y="711332"/>
        <a:ext cx="5014270" cy="442611"/>
      </dsp:txXfrm>
    </dsp:sp>
    <dsp:sp modelId="{98DD55E9-B73F-4E08-99EF-CDF5309FB1CB}">
      <dsp:nvSpPr>
        <dsp:cNvPr id="0" name=""/>
        <dsp:cNvSpPr/>
      </dsp:nvSpPr>
      <dsp:spPr>
        <a:xfrm>
          <a:off x="2119443" y="1268982"/>
          <a:ext cx="4824513" cy="419011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формировать информационную культуру у детей;</a:t>
          </a:r>
          <a:endParaRPr lang="ru-RU" sz="1200" b="0" i="0" kern="1200" baseline="0" dirty="0"/>
        </a:p>
      </dsp:txBody>
      <dsp:txXfrm>
        <a:off x="2139897" y="1289436"/>
        <a:ext cx="4783605" cy="378103"/>
      </dsp:txXfrm>
    </dsp:sp>
    <dsp:sp modelId="{0C5E7E83-D793-4E1B-9D64-A871760D95F4}">
      <dsp:nvSpPr>
        <dsp:cNvPr id="0" name=""/>
        <dsp:cNvSpPr/>
      </dsp:nvSpPr>
      <dsp:spPr>
        <a:xfrm>
          <a:off x="2456066" y="1780304"/>
          <a:ext cx="3786465" cy="30391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активизировать познавательный интерес</a:t>
          </a:r>
          <a:r>
            <a:rPr lang="ru-RU" sz="1000" b="0" i="0" kern="1200" baseline="0" dirty="0" smtClean="0"/>
            <a:t>;</a:t>
          </a:r>
          <a:endParaRPr lang="ru-RU" sz="1000" b="0" i="0" kern="1200" baseline="0" dirty="0"/>
        </a:p>
      </dsp:txBody>
      <dsp:txXfrm>
        <a:off x="2470902" y="1795140"/>
        <a:ext cx="3756793" cy="274243"/>
      </dsp:txXfrm>
    </dsp:sp>
    <dsp:sp modelId="{987EFEB4-CD09-4578-BE48-57F94D8DE234}">
      <dsp:nvSpPr>
        <dsp:cNvPr id="0" name=""/>
        <dsp:cNvSpPr/>
      </dsp:nvSpPr>
      <dsp:spPr>
        <a:xfrm>
          <a:off x="1574516" y="2160240"/>
          <a:ext cx="6130339" cy="42983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реализовывать</a:t>
          </a:r>
          <a:r>
            <a:rPr lang="ru-RU" sz="1000" b="0" i="0" kern="1200" baseline="0" dirty="0" smtClean="0"/>
            <a:t> </a:t>
          </a:r>
          <a:r>
            <a:rPr lang="ru-RU" sz="1200" b="0" i="0" kern="1200" baseline="0" dirty="0" smtClean="0"/>
            <a:t>личностно-ориентированный и дифференцированный подходы в обучении;</a:t>
          </a:r>
          <a:endParaRPr lang="ru-RU" sz="1200" b="0" i="0" kern="1200" baseline="0" dirty="0"/>
        </a:p>
      </dsp:txBody>
      <dsp:txXfrm>
        <a:off x="1595499" y="2181223"/>
        <a:ext cx="6088373" cy="387869"/>
      </dsp:txXfrm>
    </dsp:sp>
    <dsp:sp modelId="{FEEEE651-663D-46DB-81EE-1BA72C19F674}">
      <dsp:nvSpPr>
        <dsp:cNvPr id="0" name=""/>
        <dsp:cNvSpPr/>
      </dsp:nvSpPr>
      <dsp:spPr>
        <a:xfrm>
          <a:off x="2273009" y="2658966"/>
          <a:ext cx="5431846" cy="508110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дисциплинировать самого воспитателя, формировать его интерес к работе;</a:t>
          </a:r>
          <a:endParaRPr lang="ru-RU" sz="1200" b="0" i="0" kern="1200" baseline="0" dirty="0"/>
        </a:p>
      </dsp:txBody>
      <dsp:txXfrm>
        <a:off x="2297813" y="2683770"/>
        <a:ext cx="5382238" cy="458502"/>
      </dsp:txXfrm>
    </dsp:sp>
    <dsp:sp modelId="{60A824F5-790C-4F50-991B-73CDA2A04B94}">
      <dsp:nvSpPr>
        <dsp:cNvPr id="0" name=""/>
        <dsp:cNvSpPr/>
      </dsp:nvSpPr>
      <dsp:spPr>
        <a:xfrm>
          <a:off x="2016217" y="3312368"/>
          <a:ext cx="5472594" cy="55403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/>
            <a:t>активизировать мыслительные процессы (анализ, синтез, сравнение и др.)</a:t>
          </a:r>
          <a:endParaRPr lang="ru-RU" sz="1200" b="0" i="0" kern="1200" baseline="0" dirty="0"/>
        </a:p>
      </dsp:txBody>
      <dsp:txXfrm>
        <a:off x="2043263" y="3339414"/>
        <a:ext cx="5418502" cy="499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20394" y="1482465"/>
            <a:ext cx="79280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Использование ИКТ в образовательной деятельности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 воспитанниками с целью повышения качества образования, профессиональной компетентности педагогов и родителей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3319" name="Picture 7" descr="http://www.ilook.by/content/images/compu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293096"/>
            <a:ext cx="2088232" cy="20882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300192" y="4860448"/>
            <a:ext cx="2249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Р</a:t>
            </a:r>
            <a:r>
              <a:rPr lang="ru-RU" sz="1400" dirty="0" smtClean="0"/>
              <a:t>азработала:</a:t>
            </a:r>
          </a:p>
          <a:p>
            <a:pPr algn="r"/>
            <a:r>
              <a:rPr lang="ru-RU" sz="1400" dirty="0" smtClean="0"/>
              <a:t>Никуленко О.А., </a:t>
            </a:r>
          </a:p>
          <a:p>
            <a:pPr algn="r"/>
            <a:r>
              <a:rPr lang="ru-RU" sz="1400" dirty="0" smtClean="0"/>
              <a:t>старший воспитатель</a:t>
            </a:r>
          </a:p>
          <a:p>
            <a:pPr algn="r"/>
            <a:r>
              <a:rPr lang="ru-RU" sz="1400" dirty="0" smtClean="0"/>
              <a:t> 1 квалификационной категории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89913"/>
            <a:ext cx="786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dirty="0" smtClean="0"/>
              <a:t>«Детский сад № 8 города Шимановска»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44924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9" name="Picture 3" descr="C:\Users\Ольга\Desktop\фото для выступления\DSC03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12" y="548680"/>
            <a:ext cx="4104459" cy="273630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ьга\Desktop\фото для выступления\DSC06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96622" cy="29224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новое оборудование 2014\DSC095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0" y="2132856"/>
            <a:ext cx="4613809" cy="346035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3" y="692696"/>
            <a:ext cx="3528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Одно из направлений  использования ИКТ – работа узких специалистов.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G:\новое оборудование 2014\DSC097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2524" y="1253013"/>
            <a:ext cx="5376599" cy="4032448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новое оборудование 2014\DSC097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816758" cy="5112567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новое оборудование 2014\DSC095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25" y="528680"/>
            <a:ext cx="4350482" cy="580064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новое оборудование 2014\DSC099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03860"/>
            <a:ext cx="6552728" cy="4877468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2408" y="480798"/>
            <a:ext cx="3960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Работа с социумом: </a:t>
            </a:r>
          </a:p>
          <a:p>
            <a:pPr lvl="0" algn="ctr"/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городская библиотека, ГИБДД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Ольга\Desktop\фото для выступления\DSC02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5009690" cy="2822488"/>
          </a:xfrm>
          <a:prstGeom prst="rect">
            <a:avLst/>
          </a:prstGeom>
          <a:noFill/>
          <a:ln w="28575">
            <a:solidFill>
              <a:srgbClr val="99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фото для выступления\DSC049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3" y="1140764"/>
            <a:ext cx="4911785" cy="3683840"/>
          </a:xfrm>
          <a:prstGeom prst="rect">
            <a:avLst/>
          </a:prstGeom>
          <a:noFill/>
          <a:ln w="19050">
            <a:solidFill>
              <a:srgbClr val="99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94" y="3140968"/>
            <a:ext cx="4229460" cy="3280358"/>
          </a:xfrm>
          <a:prstGeom prst="rect">
            <a:avLst/>
          </a:prstGeom>
          <a:ln w="28575">
            <a:solidFill>
              <a:srgbClr val="9900CC"/>
            </a:solidFill>
          </a:ln>
        </p:spPr>
      </p:pic>
    </p:spTree>
    <p:extLst>
      <p:ext uri="{BB962C8B-B14F-4D97-AF65-F5344CB8AC3E}">
        <p14:creationId xmlns:p14="http://schemas.microsoft.com/office/powerpoint/2010/main" val="28150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548680"/>
            <a:ext cx="7200800" cy="523220"/>
          </a:xfrm>
          <a:prstGeom prst="rect">
            <a:avLst/>
          </a:prstGeom>
          <a:scene3d>
            <a:camera prst="perspectiveBelow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Взаимодействие с родителями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03548" y="1056464"/>
            <a:ext cx="8136904" cy="498598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минимизация времени доступа к информации субъектов коммуникации;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возможность продемонстрировать любые документы, фотоматериалы;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обеспечение индивидуального подхода к субъекту коммуникации;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оптимальное сочетание индивидуальной работы с групповой;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рост объема информации;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обеспечивает диалог субъектов коммуникации (электронная почта, форум);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оперативное получение информации;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расширение информационных потоков;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создание электронных газет, журналов;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родительских собраниях, можно показать в презентации фото различных видов деятельности детей, видеоматериалы и проводить различные консультации с наглядностью…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8915" name="Picture 3" descr="http://im7-tub-ru.yandex.net/i?id=71386301-60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301208"/>
            <a:ext cx="2204467" cy="1383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G:\новое оборудование 2014\род.собр.№ 11 2014\DSC09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619374" cy="2905282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9" y="523718"/>
            <a:ext cx="4962982" cy="4057409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026" name="Picture 2" descr="D:\все фото детей с детского сада\DSC062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51" y="3353118"/>
            <a:ext cx="4150292" cy="2980235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990073" y="690001"/>
            <a:ext cx="705678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СОБЛЮДАЙТЕ!!!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Правила и нормы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СанПин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 использовании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информационно – коммуникативных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технологий.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7891" name="Picture 3" descr="http://im7-tub-ru.yandex.net/i?id=326006380-17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3720" y="3933056"/>
            <a:ext cx="2520280" cy="2554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95813" y="5152836"/>
            <a:ext cx="515237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СанПиН</a:t>
            </a: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 2.4.1.2660-10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7893" name="Picture 5" descr="http://im4-tub-ru.yandex.net/i?id=174467357-50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621" y="4072716"/>
            <a:ext cx="1728192" cy="2160240"/>
          </a:xfrm>
          <a:prstGeom prst="rect">
            <a:avLst/>
          </a:prstGeom>
          <a:noFill/>
        </p:spPr>
      </p:pic>
      <p:pic>
        <p:nvPicPr>
          <p:cNvPr id="37895" name="Picture 7" descr="http://im2-tub-ru.yandex.net/i?id=411304741-18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636912"/>
            <a:ext cx="2304256" cy="230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28092" y="1124744"/>
            <a:ext cx="7487816" cy="526297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позволяют увеличить на занятии количество иллюстративного материала;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использование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мультимедийных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презентаций обеспечивает наглядность, которая способствует восприятию и лучшему запоминанию материала, что очень важно, учитывая наглядно-образное мышление детей дошкольного возраста;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одновременно используется графическая, текстовая, аудиовизуальная информация;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 использовании анимации и вставки видеофрагментов возможен показ динамических процессов;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 помощью компьютера можно смоделировать такие жизненные ситуации, которые нельзя или сложно показать на занятии либо увидеть в повседневной жизни (например, воспроизведение звуков животных; работу транспорта и т. д.)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300" y="539969"/>
            <a:ext cx="3312368" cy="5847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ПЛЮСЫ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9939" name="Picture 3" descr="http://im6-tub-ru.yandex.net/i?id=81908016-61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3303" y="980728"/>
            <a:ext cx="126014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44193"/>
              </p:ext>
            </p:extLst>
          </p:nvPr>
        </p:nvGraphicFramePr>
        <p:xfrm>
          <a:off x="971600" y="836712"/>
          <a:ext cx="7416822" cy="50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51"/>
                <a:gridCol w="1489370"/>
                <a:gridCol w="3500794"/>
                <a:gridCol w="18722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 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Ноябрь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Организация работы базовой площадки в МДОБУ по направлению «Модернизация муниципальных систем дошкольного образования»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Приказ министерства образования и науки Амурской области, приказ Управления образования администрации города Шимановска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 - февраль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Поставка оборудования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Интерактивные стол</a:t>
                      </a:r>
                      <a:r>
                        <a:rPr lang="ru-RU" sz="1200" baseline="0" dirty="0" smtClean="0"/>
                        <a:t> и доски, спортивное оборудование, игровое оборудование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Составление графика работы групп с интерактивным оборудованием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                 </a:t>
                      </a:r>
                    </a:p>
                    <a:p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Открытое занятие по ФЭМП в подготовительной группе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Родительское собрание в младшей группе № 11, выступление логопеда Коневой Е.Н.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Родительское собрание старшей группы  № 2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6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9572" y="1220953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dirty="0" smtClean="0"/>
              <a:t>На  основании приказа министерства образования и науки Амурской области в нашем дошкольном учреждении открыта  базовая опорная площадка по </a:t>
            </a:r>
            <a:r>
              <a:rPr lang="ru-RU" dirty="0"/>
              <a:t>направлению «Модернизация муниципальных систем дошкольного образования</a:t>
            </a:r>
            <a:r>
              <a:rPr lang="ru-RU" dirty="0" smtClean="0"/>
              <a:t>».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Консультативный пункт по использованию информационно-коммуникативных технологий.</a:t>
            </a:r>
            <a:endParaRPr lang="ru-RU" dirty="0"/>
          </a:p>
          <a:p>
            <a:pPr algn="just"/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Picture 4" descr="064f5eec69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68510"/>
            <a:ext cx="2592288" cy="19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93306"/>
              </p:ext>
            </p:extLst>
          </p:nvPr>
        </p:nvGraphicFramePr>
        <p:xfrm>
          <a:off x="1835696" y="764704"/>
          <a:ext cx="5701046" cy="3674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6858000" imgH="4419380" progId="AcroExch.Document.7">
                  <p:embed/>
                </p:oleObj>
              </mc:Choice>
              <mc:Fallback>
                <p:oleObj name="Acrobat Document" r:id="rId4" imgW="6858000" imgH="44193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696" y="764704"/>
                        <a:ext cx="5701046" cy="3674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4869160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Руководитель базовой площадки – заведующий. </a:t>
            </a:r>
          </a:p>
          <a:p>
            <a:pPr algn="just"/>
            <a:r>
              <a:rPr lang="ru-RU" dirty="0" smtClean="0"/>
              <a:t>Одно из требований для работы консультативного пункта – наличие </a:t>
            </a:r>
            <a:r>
              <a:rPr lang="ru-RU" dirty="0" err="1" smtClean="0"/>
              <a:t>тьютора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6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980728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Цель: </a:t>
            </a:r>
            <a:r>
              <a:rPr lang="ru-RU" dirty="0"/>
              <a:t>активное </a:t>
            </a:r>
            <a:r>
              <a:rPr lang="ru-RU" dirty="0" smtClean="0"/>
              <a:t>внедрение </a:t>
            </a:r>
            <a:r>
              <a:rPr lang="ru-RU" dirty="0"/>
              <a:t>и использование икт в </a:t>
            </a:r>
            <a:r>
              <a:rPr lang="ru-RU" dirty="0" smtClean="0"/>
              <a:t>дошкольном </a:t>
            </a:r>
            <a:r>
              <a:rPr lang="ru-RU" dirty="0"/>
              <a:t>образовании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b="1" dirty="0" smtClean="0"/>
              <a:t>Задачи</a:t>
            </a:r>
            <a:r>
              <a:rPr lang="ru-RU" b="1" dirty="0"/>
              <a:t>:</a:t>
            </a:r>
            <a:endParaRPr lang="ru-RU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/>
              <a:t>Систематизация, обновление и пополнение информационных ресурсов образовательного процесса.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Разработка </a:t>
            </a:r>
            <a:r>
              <a:rPr lang="ru-RU" dirty="0"/>
              <a:t>и апробация технологий мультимедийного сопровождения образовательной </a:t>
            </a:r>
            <a:r>
              <a:rPr lang="ru-RU" dirty="0" smtClean="0"/>
              <a:t>деятельности.</a:t>
            </a:r>
            <a:endParaRPr lang="ru-RU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/>
              <a:t>Расширение </a:t>
            </a:r>
            <a:r>
              <a:rPr lang="ru-RU" dirty="0"/>
              <a:t>использования информационно-компьютерных технологий в образовательной </a:t>
            </a:r>
            <a:r>
              <a:rPr lang="ru-RU" dirty="0" smtClean="0"/>
              <a:t>деятельности.</a:t>
            </a:r>
            <a:endParaRPr lang="ru-RU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банка мультимедийных презентаций для дошкольников, дидактических и методических материалов по использованию информационных технологий в образовательной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22750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трелка вниз 2"/>
          <p:cNvSpPr/>
          <p:nvPr/>
        </p:nvSpPr>
        <p:spPr>
          <a:xfrm>
            <a:off x="1835696" y="476672"/>
            <a:ext cx="5688632" cy="1224136"/>
          </a:xfrm>
          <a:prstGeom prst="downArrow">
            <a:avLst>
              <a:gd name="adj1" fmla="val 83863"/>
              <a:gd name="adj2" fmla="val 415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Направления использования ИКТ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547664" y="1844824"/>
            <a:ext cx="6336704" cy="1296144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Использование  ИКТ при организации образовательной деятельности с детьми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75656" y="3356992"/>
            <a:ext cx="6336704" cy="1296144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Использование  ИКТ в процессе взаимодействия ДОУ (педагога) с родителями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547664" y="4869160"/>
            <a:ext cx="6336704" cy="1296144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Использование  ИКТ в процессе и организации методической работы с педагогическими кадрами</a:t>
            </a:r>
            <a:endParaRPr lang="ru-RU" sz="2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419289" y="620688"/>
            <a:ext cx="640871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Педагогические задачи использования ИКТ</a:t>
            </a:r>
            <a:endParaRPr lang="ru-RU" sz="2000" b="1" dirty="0">
              <a:latin typeface="Bookman Old Style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20820288"/>
              </p:ext>
            </p:extLst>
          </p:nvPr>
        </p:nvGraphicFramePr>
        <p:xfrm>
          <a:off x="755576" y="1628800"/>
          <a:ext cx="770485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476672"/>
            <a:ext cx="756084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Средства  ИКТ, используемые в ДОУ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27584" y="1413938"/>
            <a:ext cx="7703840" cy="4832092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190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Компьютер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19088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Мультимедийный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проектор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190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Принтер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190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DVD плейер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190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Телевизор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190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Магнитофон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190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Интерактивный стол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190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Видеокамера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190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Интерактивная доска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19088" algn="l"/>
              </a:tabLst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Ноутбук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3190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Экран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Bookman Old Style" pitchFamily="18" charset="0"/>
            </a:endParaRPr>
          </a:p>
        </p:txBody>
      </p:sp>
      <p:pic>
        <p:nvPicPr>
          <p:cNvPr id="41987" name="Picture 3" descr="http://im1-tub-ru.yandex.net/i?id=43678752-13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289798"/>
            <a:ext cx="1152128" cy="1152128"/>
          </a:xfrm>
          <a:prstGeom prst="rect">
            <a:avLst/>
          </a:prstGeom>
          <a:noFill/>
        </p:spPr>
      </p:pic>
      <p:pic>
        <p:nvPicPr>
          <p:cNvPr id="41989" name="Picture 5" descr="http://im1-tub-ru.yandex.net/i?id=473659452-3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5484" y="5301208"/>
            <a:ext cx="1410697" cy="1068710"/>
          </a:xfrm>
          <a:prstGeom prst="rect">
            <a:avLst/>
          </a:prstGeom>
          <a:noFill/>
        </p:spPr>
      </p:pic>
      <p:pic>
        <p:nvPicPr>
          <p:cNvPr id="41991" name="Picture 7" descr="http://im0-tub-ru.yandex.net/i?id=68162112-44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728" y="1200971"/>
            <a:ext cx="1008112" cy="95104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41993" name="Picture 9" descr="http://im3-tub-ru.yandex.net/i?id=163171183-15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999892"/>
            <a:ext cx="1605298" cy="1152128"/>
          </a:xfrm>
          <a:prstGeom prst="rect">
            <a:avLst/>
          </a:prstGeom>
          <a:noFill/>
        </p:spPr>
      </p:pic>
      <p:pic>
        <p:nvPicPr>
          <p:cNvPr id="41997" name="Picture 13" descr="http://im4-tub-ru.yandex.net/i?id=652113487-12-72&amp;n=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5602" y="3789720"/>
            <a:ext cx="1248139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8" y="-17377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1" y="528174"/>
            <a:ext cx="4176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/>
                <a:ea typeface="Times New Roman"/>
              </a:rPr>
              <a:t>Наиболее эффективная форма организации работы с компьютером в детском саду, которую мы используем в своей работе, – проведение НОД с использованием мультимедийных презентаций. </a:t>
            </a:r>
            <a:endParaRPr lang="ru-RU" dirty="0"/>
          </a:p>
        </p:txBody>
      </p:sp>
      <p:pic>
        <p:nvPicPr>
          <p:cNvPr id="1026" name="Picture 2" descr="G:\новое оборудование 2014\DSC0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4007"/>
            <a:ext cx="3006334" cy="400844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новое оборудование 2014\DSC093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515101" cy="509478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2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reeppt.ru/MyShablony/FreePptSlaid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48680"/>
            <a:ext cx="288032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Технологии мультимедийного сопровождения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411760" y="1463080"/>
            <a:ext cx="0" cy="3817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3608" y="1817688"/>
            <a:ext cx="288032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в образовательных областях программы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429419" y="2732088"/>
            <a:ext cx="0" cy="4088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43608" y="3140968"/>
            <a:ext cx="288032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Банк мультимедийных презентаций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2" descr="G:\новое оборудование 2014\DSC0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7631"/>
            <a:ext cx="3188104" cy="384399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43608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Классификация мультимедийных презентаций: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/>
              </a:rPr>
              <a:t>«Игровая математика»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/>
              </a:rPr>
              <a:t>«Путешествие по сказкам»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/>
              </a:rPr>
              <a:t>«Развитие речи дошкольников»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/>
              </a:rPr>
              <a:t>«Культура поведения»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/>
              </a:rPr>
              <a:t>«Правила дорожного движения»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5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556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37</cp:revision>
  <dcterms:modified xsi:type="dcterms:W3CDTF">2014-04-29T22:42:48Z</dcterms:modified>
</cp:coreProperties>
</file>