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6" r:id="rId10"/>
    <p:sldId id="263" r:id="rId11"/>
    <p:sldId id="267" r:id="rId12"/>
    <p:sldId id="268" r:id="rId13"/>
    <p:sldId id="269" r:id="rId14"/>
    <p:sldId id="270" r:id="rId15"/>
    <p:sldId id="272" r:id="rId16"/>
    <p:sldId id="273" r:id="rId1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1CD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769" autoAdjust="0"/>
  </p:normalViewPr>
  <p:slideViewPr>
    <p:cSldViewPr>
      <p:cViewPr varScale="1">
        <p:scale>
          <a:sx n="68" d="100"/>
          <a:sy n="68" d="100"/>
        </p:scale>
        <p:origin x="-14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0BE926EF-FFB8-4052-973B-1440D3237383}" type="datetimeFigureOut">
              <a:rPr lang="ru-RU"/>
              <a:pPr>
                <a:defRPr/>
              </a:pPr>
              <a:t>18.01.2017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dirty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A007118D-7EF8-4858-AAC6-C5C49B69B1B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2560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CB2183E-480C-4992-96AD-B106E9689672}" type="slidenum">
              <a:rPr lang="ru-RU" smtClean="0"/>
              <a:pPr/>
              <a:t>15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Овал 4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6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84DBA11-A7F2-43EC-885B-22AD01D26D2B}" type="datetimeFigureOut">
              <a:rPr lang="ru-RU"/>
              <a:pPr>
                <a:defRPr/>
              </a:pPr>
              <a:t>18.01.2017</a:t>
            </a:fld>
            <a:endParaRPr lang="ru-RU" dirty="0"/>
          </a:p>
        </p:txBody>
      </p:sp>
      <p:sp>
        <p:nvSpPr>
          <p:cNvPr id="7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1F39E48-88A9-44CF-94D4-8B4D446C90D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5B817D-3673-48F6-88D0-621CD9CF0301}" type="datetimeFigureOut">
              <a:rPr lang="ru-RU"/>
              <a:pPr>
                <a:defRPr/>
              </a:pPr>
              <a:t>18.01.2017</a:t>
            </a:fld>
            <a:endParaRPr lang="ru-RU" dirty="0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7F67D3-649E-46B6-9D46-213EB84A5B4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4B8058-AA14-4962-A8A4-352E45F8D8F8}" type="datetimeFigureOut">
              <a:rPr lang="ru-RU"/>
              <a:pPr>
                <a:defRPr/>
              </a:pPr>
              <a:t>18.01.2017</a:t>
            </a:fld>
            <a:endParaRPr lang="ru-RU" dirty="0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5F33AD-15D8-48A0-A5D5-3EA684FFA08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AAC827-DB63-4638-B9A5-E4A96800441F}" type="datetimeFigureOut">
              <a:rPr lang="ru-RU"/>
              <a:pPr>
                <a:defRPr/>
              </a:pPr>
              <a:t>18.01.2017</a:t>
            </a:fld>
            <a:endParaRPr lang="ru-RU" dirty="0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28154E-30D5-4744-BF0F-CA7D26C0FF2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Прямоугольник 4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Овал 5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Овал 6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8DE51B4-0C72-4D91-B03A-8D42850289DF}" type="datetimeFigureOut">
              <a:rPr lang="ru-RU"/>
              <a:pPr>
                <a:defRPr/>
              </a:pPr>
              <a:t>18.01.2017</a:t>
            </a:fld>
            <a:endParaRPr lang="ru-RU" dirty="0"/>
          </a:p>
        </p:txBody>
      </p:sp>
      <p:sp>
        <p:nvSpPr>
          <p:cNvPr id="9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4CC3633-F98B-44CD-8EBB-3FE1AB76075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DB15AC-8857-4B91-ABD1-6C8ED3276D6B}" type="datetimeFigureOut">
              <a:rPr lang="ru-RU"/>
              <a:pPr>
                <a:defRPr/>
              </a:pPr>
              <a:t>18.01.2017</a:t>
            </a:fld>
            <a:endParaRPr lang="ru-RU" dirty="0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65EBF8-2857-4CE8-9CF6-69B2EABB7BE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5531038-AC9D-4724-B022-BB052273C192}" type="datetimeFigureOut">
              <a:rPr lang="ru-RU"/>
              <a:pPr>
                <a:defRPr/>
              </a:pPr>
              <a:t>18.01.2017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2132874-DE0C-4DA7-8A2F-1C32164AE24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DAB7A1-9077-4803-B80E-D66FD5BACF87}" type="datetimeFigureOut">
              <a:rPr lang="ru-RU"/>
              <a:pPr>
                <a:defRPr/>
              </a:pPr>
              <a:t>18.01.2017</a:t>
            </a:fld>
            <a:endParaRPr lang="ru-RU" dirty="0"/>
          </a:p>
        </p:txBody>
      </p:sp>
      <p:sp>
        <p:nvSpPr>
          <p:cNvPr id="4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9A96B7-E6FB-4142-B804-8EB4EF87FB1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Прямоугольник 2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946F62A-48AF-4030-993B-0282B507B09F}" type="datetimeFigureOut">
              <a:rPr lang="ru-RU"/>
              <a:pPr>
                <a:defRPr/>
              </a:pPr>
              <a:t>18.01.2017</a:t>
            </a:fld>
            <a:endParaRPr lang="ru-RU" dirty="0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A94917A-52F6-4BAF-A0EE-5E40AAD1492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754F7CF-190D-44D2-B308-EB3E5A9C0371}" type="datetimeFigureOut">
              <a:rPr lang="ru-RU"/>
              <a:pPr>
                <a:defRPr/>
              </a:pPr>
              <a:t>18.01.2017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5349EFA-4E8F-4014-B13F-95613F3EF6C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extLst/>
          </a:lstStyle>
          <a:p>
            <a:pPr indent="-283464" fontAlgn="auto">
              <a:lnSpc>
                <a:spcPts val="3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 dirty="0">
              <a:latin typeface="+mn-lt"/>
            </a:endParaRPr>
          </a:p>
        </p:txBody>
      </p:sp>
      <p:sp>
        <p:nvSpPr>
          <p:cNvPr id="6" name="Блок-схема: процесс 5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Блок-схема: процесс 6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ru-RU" noProof="0" dirty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BE56ABA-F0AB-4653-B322-6F02785AD683}" type="datetimeFigureOut">
              <a:rPr lang="ru-RU"/>
              <a:pPr>
                <a:defRPr/>
              </a:pPr>
              <a:t>18.01.2017</a:t>
            </a:fld>
            <a:endParaRPr lang="ru-RU" dirty="0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D468422-6CF8-41B2-A237-0DA7A350713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Овал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3" name="Текст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FCE142B2-4D64-4B33-B41B-0238573C4F13}" type="datetimeFigureOut">
              <a:rPr lang="ru-RU"/>
              <a:pPr>
                <a:defRPr/>
              </a:pPr>
              <a:t>18.01.2017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</a:defRPr>
            </a:lvl1pPr>
            <a:extLst/>
          </a:lstStyle>
          <a:p>
            <a:pPr>
              <a:defRPr/>
            </a:pPr>
            <a:fld id="{15442C63-5BFB-429D-BB72-808D9C74B68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4" r:id="rId1"/>
    <p:sldLayoutId id="2147483889" r:id="rId2"/>
    <p:sldLayoutId id="2147483895" r:id="rId3"/>
    <p:sldLayoutId id="2147483890" r:id="rId4"/>
    <p:sldLayoutId id="2147483896" r:id="rId5"/>
    <p:sldLayoutId id="2147483891" r:id="rId6"/>
    <p:sldLayoutId id="2147483897" r:id="rId7"/>
    <p:sldLayoutId id="2147483898" r:id="rId8"/>
    <p:sldLayoutId id="2147483899" r:id="rId9"/>
    <p:sldLayoutId id="2147483892" r:id="rId10"/>
    <p:sldLayoutId id="214748389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9pPr>
      <a:extLst/>
    </p:titleStyle>
    <p:bodyStyle>
      <a:lvl1pPr marL="365125" indent="-28257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eaLnBrk="0" fontAlgn="base" hangingPunct="0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eaLnBrk="0" fontAlgn="base" hangingPunct="0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jpeg"/><Relationship Id="rId5" Type="http://schemas.openxmlformats.org/officeDocument/2006/relationships/image" Target="../media/image19.jpeg"/><Relationship Id="rId4" Type="http://schemas.openxmlformats.org/officeDocument/2006/relationships/image" Target="../media/image18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6.jpeg"/><Relationship Id="rId4" Type="http://schemas.openxmlformats.org/officeDocument/2006/relationships/image" Target="../media/image25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87450" y="404813"/>
            <a:ext cx="7029450" cy="2028825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000" dirty="0" smtClean="0">
                <a:solidFill>
                  <a:schemeClr val="tx2">
                    <a:satMod val="130000"/>
                  </a:schemeClr>
                </a:solidFill>
                <a:latin typeface="Monotype Corsiva" pitchFamily="66" charset="0"/>
              </a:rPr>
              <a:t>Как построить  между родителями  и детьми отношения сотрудничества…</a:t>
            </a:r>
            <a:endParaRPr lang="ru-RU" sz="4000" dirty="0">
              <a:solidFill>
                <a:schemeClr val="tx2">
                  <a:satMod val="130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00188" y="2636838"/>
            <a:ext cx="6929437" cy="3887787"/>
          </a:xfrm>
        </p:spPr>
        <p:txBody>
          <a:bodyPr>
            <a:normAutofit fontScale="40000" lnSpcReduction="20000"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8600" b="1" dirty="0" smtClean="0"/>
              <a:t>Как развивать в ребенке дух сотрудничества, отзывчивости и уверенность в себе…</a:t>
            </a:r>
          </a:p>
          <a:p>
            <a:pPr algn="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3300" dirty="0" smtClean="0"/>
              <a:t>                           </a:t>
            </a:r>
          </a:p>
          <a:p>
            <a:pPr algn="r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z="3300" dirty="0" smtClean="0"/>
          </a:p>
          <a:p>
            <a:pPr algn="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3500" dirty="0" smtClean="0"/>
              <a:t>  Составлена по книгам Дж.Грея</a:t>
            </a:r>
          </a:p>
          <a:p>
            <a:pPr algn="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3500" dirty="0" smtClean="0"/>
              <a:t>                  «Дети с небес».</a:t>
            </a:r>
          </a:p>
          <a:p>
            <a:pPr algn="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3500" dirty="0" smtClean="0"/>
              <a:t>                                 (М., ООО издательский дом </a:t>
            </a:r>
          </a:p>
          <a:p>
            <a:pPr algn="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3500" dirty="0" smtClean="0"/>
              <a:t>                                  «София», перевод</a:t>
            </a:r>
          </a:p>
          <a:p>
            <a:pPr algn="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3500" dirty="0" smtClean="0"/>
              <a:t>с английского) и Владимира Леви</a:t>
            </a:r>
          </a:p>
          <a:p>
            <a:pPr algn="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3500" dirty="0" smtClean="0"/>
              <a:t> «Нестандартный ребенок», </a:t>
            </a:r>
          </a:p>
          <a:p>
            <a:pPr algn="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3500" dirty="0" smtClean="0"/>
              <a:t>(Издат-во «Знание», М., 1989 г.)</a:t>
            </a:r>
          </a:p>
          <a:p>
            <a:pPr algn="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3500" dirty="0" smtClean="0"/>
              <a:t>  </a:t>
            </a:r>
            <a:endParaRPr lang="ru-RU" sz="3500" dirty="0"/>
          </a:p>
        </p:txBody>
      </p:sp>
      <p:pic>
        <p:nvPicPr>
          <p:cNvPr id="8196" name="Picture 2" descr="C:\Documents and Settings\a.dyuzheva\Рабочий стол\261613_7858-800x6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-346027">
            <a:off x="2228850" y="4060825"/>
            <a:ext cx="2643188" cy="221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21440466">
            <a:off x="934713" y="-203641"/>
            <a:ext cx="7962850" cy="1698976"/>
          </a:xfr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0">
            <a:scrgbClr r="0" g="0" b="0"/>
          </a:lnRef>
          <a:fillRef idx="1003">
            <a:schemeClr val="lt1"/>
          </a:fillRef>
          <a:effectRef idx="0">
            <a:scrgbClr r="0" g="0" b="0"/>
          </a:effectRef>
          <a:fontRef idx="major"/>
        </p:style>
        <p:txBody>
          <a:bodyPr>
            <a:noAutofit/>
          </a:bodyPr>
          <a:lstStyle/>
          <a:p>
            <a:pPr>
              <a:defRPr/>
            </a:pPr>
            <a:r>
              <a:rPr lang="ru-RU" sz="3200" dirty="0" smtClean="0">
                <a:solidFill>
                  <a:schemeClr val="accent3">
                    <a:lumMod val="75000"/>
                  </a:schemeClr>
                </a:solidFill>
                <a:latin typeface="Sylfaen" pitchFamily="18" charset="0"/>
              </a:rPr>
              <a:t>«Успеваем </a:t>
            </a:r>
            <a:r>
              <a:rPr lang="ru-RU" sz="3200" b="1" dirty="0" smtClean="0">
                <a:solidFill>
                  <a:schemeClr val="accent3">
                    <a:lumMod val="75000"/>
                  </a:schemeClr>
                </a:solidFill>
                <a:latin typeface="Sylfaen" pitchFamily="18" charset="0"/>
              </a:rPr>
              <a:t>стареть</a:t>
            </a:r>
            <a:r>
              <a:rPr lang="ru-RU" sz="3200" dirty="0" smtClean="0">
                <a:solidFill>
                  <a:schemeClr val="accent3">
                    <a:lumMod val="75000"/>
                  </a:schemeClr>
                </a:solidFill>
                <a:latin typeface="Sylfaen" pitchFamily="18" charset="0"/>
              </a:rPr>
              <a:t>, но не успеваем взрослеть…Что происходит с нами в первом жизненном цикле?..» (Вл.Леви) </a:t>
            </a:r>
            <a:endParaRPr lang="ru-RU" sz="3200" dirty="0">
              <a:solidFill>
                <a:schemeClr val="accent3">
                  <a:lumMod val="75000"/>
                </a:schemeClr>
              </a:solidFill>
              <a:latin typeface="Sylfaen" pitchFamily="18" charset="0"/>
            </a:endParaRPr>
          </a:p>
        </p:txBody>
      </p:sp>
      <p:sp>
        <p:nvSpPr>
          <p:cNvPr id="17413" name="Содержимое 2"/>
          <p:cNvSpPr>
            <a:spLocks noGrp="1"/>
          </p:cNvSpPr>
          <p:nvPr>
            <p:ph idx="1"/>
          </p:nvPr>
        </p:nvSpPr>
        <p:spPr>
          <a:xfrm rot="159023">
            <a:off x="2478088" y="1662113"/>
            <a:ext cx="6170612" cy="5056187"/>
          </a:xfrm>
        </p:spPr>
        <p:txBody>
          <a:bodyPr/>
          <a:lstStyle/>
          <a:p>
            <a:r>
              <a:rPr lang="ru-RU" sz="2000" b="1" smtClean="0">
                <a:latin typeface="Monotype Corsiva" pitchFamily="66" charset="0"/>
              </a:rPr>
              <a:t>За 9 утробных месяцев успеваем пробежать путь развития, равноценный миллиарду лет эволюции;</a:t>
            </a:r>
          </a:p>
          <a:p>
            <a:r>
              <a:rPr lang="ru-RU" sz="2000" b="1" smtClean="0">
                <a:latin typeface="Monotype Corsiva" pitchFamily="66" charset="0"/>
              </a:rPr>
              <a:t>Разница между новорожденным и годовалым безмерна– кажется, что это создания из разных эпох;</a:t>
            </a:r>
          </a:p>
          <a:p>
            <a:r>
              <a:rPr lang="ru-RU" sz="2000" b="1" smtClean="0">
                <a:latin typeface="Monotype Corsiva" pitchFamily="66" charset="0"/>
              </a:rPr>
              <a:t>0 и 10 – разные «вселенные», другого сравнения не подберешь;</a:t>
            </a:r>
          </a:p>
          <a:p>
            <a:r>
              <a:rPr lang="ru-RU" sz="2000" b="1" smtClean="0">
                <a:latin typeface="Monotype Corsiva" pitchFamily="66" charset="0"/>
              </a:rPr>
              <a:t>10 и 20 – разнопланетные  цивилизации;</a:t>
            </a:r>
          </a:p>
          <a:p>
            <a:r>
              <a:rPr lang="ru-RU" sz="2000" b="1" smtClean="0">
                <a:latin typeface="Monotype Corsiva" pitchFamily="66" charset="0"/>
              </a:rPr>
              <a:t>20 и 30 – разные страны;</a:t>
            </a:r>
          </a:p>
          <a:p>
            <a:r>
              <a:rPr lang="ru-RU" sz="2000" b="1" smtClean="0">
                <a:latin typeface="Monotype Corsiva" pitchFamily="66" charset="0"/>
              </a:rPr>
              <a:t>30 и 40 – уже соседи, (хотя один может </a:t>
            </a:r>
          </a:p>
          <a:p>
            <a:pPr>
              <a:buFont typeface="Wingdings 2" pitchFamily="18" charset="2"/>
              <a:buNone/>
            </a:pPr>
            <a:r>
              <a:rPr lang="ru-RU" sz="2000" b="1" smtClean="0">
                <a:latin typeface="Monotype Corsiva" pitchFamily="66" charset="0"/>
              </a:rPr>
              <a:t>     полагать, что другой находится за линией горизонта);</a:t>
            </a:r>
          </a:p>
          <a:p>
            <a:r>
              <a:rPr lang="ru-RU" sz="2000" b="1" smtClean="0">
                <a:latin typeface="Monotype Corsiva" pitchFamily="66" charset="0"/>
              </a:rPr>
              <a:t>40 и 50 – почти ровесники;</a:t>
            </a:r>
          </a:p>
          <a:p>
            <a:r>
              <a:rPr lang="ru-RU" sz="2000" b="1" smtClean="0">
                <a:latin typeface="Monotype Corsiva" pitchFamily="66" charset="0"/>
              </a:rPr>
              <a:t>50 и 60 – кто кого старше - уже вопрос. Семидесятилетний может оказаться моложе. </a:t>
            </a:r>
          </a:p>
          <a:p>
            <a:pPr>
              <a:buFont typeface="Wingdings 2" pitchFamily="18" charset="2"/>
              <a:buNone/>
            </a:pPr>
            <a:r>
              <a:rPr lang="ru-RU" sz="2000" b="1" smtClean="0">
                <a:latin typeface="Monotype Corsiva" pitchFamily="66" charset="0"/>
              </a:rPr>
              <a:t>Так, стартуя в разное время, мы пораньше или попозже догоняем друг друга…</a:t>
            </a:r>
          </a:p>
          <a:p>
            <a:endParaRPr lang="ru-RU" sz="1800" b="1" smtClean="0">
              <a:latin typeface="Monotype Corsiva" pitchFamily="66" charset="0"/>
            </a:endParaRPr>
          </a:p>
        </p:txBody>
      </p:sp>
      <p:pic>
        <p:nvPicPr>
          <p:cNvPr id="26626" name="Picture 2" descr="C:\Documents and Settings\a.dyuzheva\Рабочий стол\фотографии о детях и семье\52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0907237">
            <a:off x="131763" y="1563688"/>
            <a:ext cx="1665287" cy="1482725"/>
          </a:xfrm>
          <a:prstGeom prst="rect">
            <a:avLst/>
          </a:prstGeom>
          <a:noFill/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</p:pic>
      <p:pic>
        <p:nvPicPr>
          <p:cNvPr id="26627" name="Picture 3" descr="C:\Documents and Settings\a.dyuzheva\Рабочий стол\фотографии о детях и семье\53.jpeg"/>
          <p:cNvPicPr>
            <a:picLocks noChangeAspect="1" noChangeArrowheads="1"/>
          </p:cNvPicPr>
          <p:nvPr/>
        </p:nvPicPr>
        <p:blipFill>
          <a:blip r:embed="rId3" cstate="print"/>
          <a:srcRect b="26831"/>
          <a:stretch>
            <a:fillRect/>
          </a:stretch>
        </p:blipFill>
        <p:spPr bwMode="auto">
          <a:xfrm rot="20826214">
            <a:off x="149225" y="2522538"/>
            <a:ext cx="1725613" cy="1525587"/>
          </a:xfrm>
          <a:prstGeom prst="rect">
            <a:avLst/>
          </a:prstGeom>
          <a:noFill/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</p:pic>
      <p:pic>
        <p:nvPicPr>
          <p:cNvPr id="17416" name="Picture 4" descr="C:\Documents and Settings\a.dyuzheva\Рабочий стол\фотографии о детях и семье\51.jpeg"/>
          <p:cNvPicPr>
            <a:picLocks noChangeAspect="1" noChangeArrowheads="1"/>
          </p:cNvPicPr>
          <p:nvPr/>
        </p:nvPicPr>
        <p:blipFill>
          <a:blip r:embed="rId4" cstate="print">
            <a:lum bright="30000" contrast="20000"/>
          </a:blip>
          <a:srcRect/>
          <a:stretch>
            <a:fillRect/>
          </a:stretch>
        </p:blipFill>
        <p:spPr bwMode="auto">
          <a:xfrm rot="464207">
            <a:off x="7102475" y="3449638"/>
            <a:ext cx="1474788" cy="131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29" name="Picture 5" descr="C:\Documents and Settings\a.dyuzheva\Рабочий стол\фотографии о детях и семье\1084304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20722372">
            <a:off x="261938" y="3813175"/>
            <a:ext cx="1730375" cy="1427163"/>
          </a:xfrm>
          <a:prstGeom prst="rect">
            <a:avLst/>
          </a:prstGeom>
          <a:noFill/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</p:pic>
      <p:pic>
        <p:nvPicPr>
          <p:cNvPr id="26630" name="Picture 6" descr="C:\Documents and Settings\a.dyuzheva\Рабочий стол\фотографии о детях и семье\hb62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rot="20883787">
            <a:off x="479425" y="5073650"/>
            <a:ext cx="1679575" cy="1539875"/>
          </a:xfrm>
          <a:prstGeom prst="rect">
            <a:avLst/>
          </a:prstGeom>
          <a:noFill/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21402603">
            <a:off x="1435100" y="274638"/>
            <a:ext cx="7499350" cy="1143000"/>
          </a:xfrm>
          <a:gradFill flip="none" rotWithShape="1">
            <a:gsLst>
              <a:gs pos="68000">
                <a:schemeClr val="tx2">
                  <a:lumMod val="20000"/>
                  <a:lumOff val="80000"/>
                  <a:alpha val="42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shape">
              <a:fillToRect l="50000" t="50000" r="50000" b="50000"/>
            </a:path>
            <a:tileRect/>
          </a:gradFill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 dirty="0" smtClean="0"/>
              <a:t>Ошибка, от которой труднее всего удержаться…</a:t>
            </a:r>
            <a:endParaRPr lang="ru-RU" dirty="0"/>
          </a:p>
        </p:txBody>
      </p:sp>
      <p:sp>
        <p:nvSpPr>
          <p:cNvPr id="18437" name="Содержимое 2"/>
          <p:cNvSpPr>
            <a:spLocks noGrp="1"/>
          </p:cNvSpPr>
          <p:nvPr>
            <p:ph idx="1"/>
          </p:nvPr>
        </p:nvSpPr>
        <p:spPr>
          <a:xfrm>
            <a:off x="1187450" y="1700213"/>
            <a:ext cx="7499350" cy="3457575"/>
          </a:xfrm>
        </p:spPr>
        <p:txBody>
          <a:bodyPr/>
          <a:lstStyle/>
          <a:p>
            <a:r>
              <a:rPr lang="ru-RU" sz="2400" smtClean="0"/>
              <a:t>Есть сотни людей, маленьких и больших, которые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476375" y="2565400"/>
          <a:ext cx="6480720" cy="23042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48055"/>
                <a:gridCol w="3832665"/>
              </a:tblGrid>
              <a:tr h="2304256">
                <a:tc>
                  <a:txBody>
                    <a:bodyPr/>
                    <a:lstStyle/>
                    <a:p>
                      <a:pPr algn="ctr"/>
                      <a:r>
                        <a:rPr lang="ru-RU" sz="13000" dirty="0" smtClean="0"/>
                        <a:t>НЕ                           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здороваются</a:t>
                      </a:r>
                    </a:p>
                    <a:p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умываются</a:t>
                      </a:r>
                    </a:p>
                    <a:p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чистят</a:t>
                      </a:r>
                      <a:r>
                        <a:rPr lang="ru-RU" sz="1600" baseline="0" dirty="0" smtClean="0">
                          <a:solidFill>
                            <a:schemeClr val="bg1"/>
                          </a:solidFill>
                        </a:rPr>
                        <a:t> зубы</a:t>
                      </a:r>
                    </a:p>
                    <a:p>
                      <a:r>
                        <a:rPr lang="ru-RU" sz="1600" baseline="0" dirty="0" smtClean="0">
                          <a:solidFill>
                            <a:schemeClr val="bg1"/>
                          </a:solidFill>
                        </a:rPr>
                        <a:t> читают книги</a:t>
                      </a:r>
                    </a:p>
                    <a:p>
                      <a:r>
                        <a:rPr lang="ru-RU" sz="1600" baseline="0" dirty="0" smtClean="0">
                          <a:solidFill>
                            <a:schemeClr val="bg1"/>
                          </a:solidFill>
                        </a:rPr>
                        <a:t>занимаются (спортом, музыкой, ручным трудом, изучением языков)</a:t>
                      </a:r>
                    </a:p>
                    <a:p>
                      <a:r>
                        <a:rPr lang="ru-RU" sz="1600" baseline="0" dirty="0" smtClean="0">
                          <a:solidFill>
                            <a:schemeClr val="bg1"/>
                          </a:solidFill>
                        </a:rPr>
                        <a:t>работают</a:t>
                      </a:r>
                    </a:p>
                    <a:p>
                      <a:r>
                        <a:rPr lang="ru-RU" sz="1600" baseline="0" dirty="0" smtClean="0">
                          <a:solidFill>
                            <a:schemeClr val="bg1"/>
                          </a:solidFill>
                        </a:rPr>
                        <a:t>женятся</a:t>
                      </a:r>
                    </a:p>
                    <a:p>
                      <a:r>
                        <a:rPr lang="ru-RU" sz="1600" baseline="0" dirty="0" smtClean="0">
                          <a:solidFill>
                            <a:schemeClr val="bg1"/>
                          </a:solidFill>
                        </a:rPr>
                        <a:t>лечатся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8446" name="TextBox 4"/>
          <p:cNvSpPr txBox="1">
            <a:spLocks noChangeArrowheads="1"/>
          </p:cNvSpPr>
          <p:nvPr/>
        </p:nvSpPr>
        <p:spPr bwMode="auto">
          <a:xfrm>
            <a:off x="1979613" y="5300663"/>
            <a:ext cx="59055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только потому, что их к этому понуждали… </a:t>
            </a:r>
          </a:p>
        </p:txBody>
      </p:sp>
      <p:pic>
        <p:nvPicPr>
          <p:cNvPr id="18447" name="Picture 14" descr="C:\Documents and Settings\a.duzjeva\Мои документы\Мои рисунки\1CA0MBWF3CADJ0DPCCAY8LOILCAK0XFBKCAPAWH4ECA7TMXZBCA8FHDTGCAIM0QEJCA6XFSU7CAKLXZAWCAJFUAOSCAYD58YMCAEBW6IKCADZTFD1CARV20R1CAT5VXSUCAXBHPB3CA8B82U8CAQC241H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039935">
            <a:off x="6921500" y="4424363"/>
            <a:ext cx="1668463" cy="2005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21381708">
            <a:off x="1435100" y="274638"/>
            <a:ext cx="7499350" cy="1143000"/>
          </a:xfrm>
          <a:gradFill flip="none" rotWithShape="1">
            <a:gsLst>
              <a:gs pos="61000">
                <a:schemeClr val="bg2">
                  <a:lumMod val="9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shape">
              <a:fillToRect l="50000" t="50000" r="50000" b="50000"/>
            </a:path>
            <a:tileRect/>
          </a:gradFill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dirty="0" smtClean="0"/>
              <a:t>Ошибка, от которой труднее всего удержаться…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763713" y="2492375"/>
          <a:ext cx="6096000" cy="16561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4296"/>
                <a:gridCol w="3431704"/>
              </a:tblGrid>
              <a:tr h="1656184">
                <a:tc>
                  <a:txBody>
                    <a:bodyPr/>
                    <a:lstStyle/>
                    <a:p>
                      <a:r>
                        <a:rPr lang="ru-RU" sz="8800" dirty="0" smtClean="0"/>
                        <a:t>УВЫ</a:t>
                      </a:r>
                      <a:endParaRPr lang="ru-RU" sz="8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(подставьте  любое нежелательное действие или привычку: курить, шататься по улице, дружить с «плохим» человеком…)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9467" name="TextBox 5"/>
          <p:cNvSpPr txBox="1">
            <a:spLocks noChangeArrowheads="1"/>
          </p:cNvSpPr>
          <p:nvPr/>
        </p:nvSpPr>
        <p:spPr bwMode="auto">
          <a:xfrm>
            <a:off x="1908175" y="4508500"/>
            <a:ext cx="3816350" cy="147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Многие никогда не откажутся от этих привычек или нежелательного действия только потому, что им внушали не делать этого !!!</a:t>
            </a:r>
          </a:p>
        </p:txBody>
      </p:sp>
      <p:pic>
        <p:nvPicPr>
          <p:cNvPr id="19468" name="Picture 2" descr="C:\Documents and Settings\a.duzjeva\Мои документы\Мои рисунки\3CAPE6SAQCAI7LNZUCABCWVFDCASSYZ6HCA8K36BACAJWCTN2CAFSKN69CA8GDVXECATU453QCA601IBMCA900OTACA3CMZRKCAJ9J5RYCAXDH07WCA0U0263CADC0PXGCAB42ZTGCAE1UOT3CAHR3CZ9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 rot="21102890">
            <a:off x="6194425" y="4759325"/>
            <a:ext cx="2273300" cy="1643063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13" y="188913"/>
            <a:ext cx="5688012" cy="849312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dirty="0" smtClean="0"/>
              <a:t>Три основные причины </a:t>
            </a:r>
            <a:r>
              <a:rPr lang="ru-RU" dirty="0" err="1" smtClean="0"/>
              <a:t>антивнушаемости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0825" y="1125538"/>
            <a:ext cx="8569325" cy="5543550"/>
          </a:xfrm>
        </p:spPr>
        <p:txBody>
          <a:bodyPr/>
          <a:lstStyle/>
          <a:p>
            <a:pPr>
              <a:defRPr/>
            </a:pPr>
            <a:r>
              <a:rPr lang="ru-RU" sz="2400" dirty="0" smtClean="0"/>
              <a:t>Сам акт внушения незамеченным</a:t>
            </a:r>
          </a:p>
          <a:p>
            <a:pPr>
              <a:buFont typeface="Wingdings 2" pitchFamily="18" charset="2"/>
              <a:buNone/>
              <a:defRPr/>
            </a:pPr>
            <a:r>
              <a:rPr lang="ru-RU" sz="2400" dirty="0" smtClean="0"/>
              <a:t>       не остается.</a:t>
            </a:r>
          </a:p>
          <a:p>
            <a:pPr>
              <a:buFont typeface="Wingdings 2" pitchFamily="18" charset="2"/>
              <a:buNone/>
              <a:defRPr/>
            </a:pPr>
            <a:r>
              <a:rPr lang="ru-RU" sz="2400" dirty="0" smtClean="0"/>
              <a:t> Тогда  почему же</a:t>
            </a:r>
          </a:p>
          <a:p>
            <a:pPr>
              <a:buFont typeface="Wingdings 2" pitchFamily="18" charset="2"/>
              <a:buNone/>
              <a:defRPr/>
            </a:pP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Palatino Linotype" pitchFamily="18" charset="0"/>
              </a:rPr>
              <a:t>ничего не получается  </a:t>
            </a:r>
            <a:r>
              <a:rPr lang="ru-RU" sz="2400" dirty="0" smtClean="0"/>
              <a:t>или   </a:t>
            </a: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Garamond" pitchFamily="18" charset="0"/>
              </a:rPr>
              <a:t>получается наоборот?</a:t>
            </a:r>
          </a:p>
          <a:p>
            <a:pPr>
              <a:buFont typeface="Wingdings 2" pitchFamily="18" charset="2"/>
              <a:buNone/>
              <a:defRPr/>
            </a:pPr>
            <a:r>
              <a:rPr lang="ru-RU" sz="2400" dirty="0" smtClean="0">
                <a:latin typeface="Garamond" pitchFamily="18" charset="0"/>
              </a:rPr>
              <a:t>1. Срабатывает </a:t>
            </a: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Garamond" pitchFamily="18" charset="0"/>
              </a:rPr>
              <a:t>антивнушаемость</a:t>
            </a:r>
            <a:r>
              <a:rPr lang="ru-RU" sz="2400" dirty="0" smtClean="0">
                <a:latin typeface="Garamond" pitchFamily="18" charset="0"/>
              </a:rPr>
              <a:t> (</a:t>
            </a:r>
            <a:r>
              <a:rPr lang="ru-RU" sz="1800" dirty="0" smtClean="0">
                <a:latin typeface="Garamond" pitchFamily="18" charset="0"/>
              </a:rPr>
              <a:t>особенно, если дело происходит в один из периодов упрямства, когда и наша воспитательная наивность достигает своего апогея).</a:t>
            </a:r>
          </a:p>
          <a:p>
            <a:pPr>
              <a:buFont typeface="Wingdings 2" pitchFamily="18" charset="2"/>
              <a:buNone/>
              <a:defRPr/>
            </a:pPr>
            <a:r>
              <a:rPr lang="ru-RU" sz="2400" dirty="0" smtClean="0">
                <a:latin typeface="Garamond" pitchFamily="18" charset="0"/>
              </a:rPr>
              <a:t>2. Внушение производим именно </a:t>
            </a: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Garamond" pitchFamily="18" charset="0"/>
              </a:rPr>
              <a:t>мы </a:t>
            </a:r>
            <a:r>
              <a:rPr lang="ru-RU" sz="2400" dirty="0" smtClean="0">
                <a:latin typeface="Garamond" pitchFamily="18" charset="0"/>
              </a:rPr>
              <a:t>(</a:t>
            </a:r>
            <a:r>
              <a:rPr lang="ru-RU" sz="1800" dirty="0" smtClean="0">
                <a:latin typeface="Garamond" pitchFamily="18" charset="0"/>
              </a:rPr>
              <a:t>родители, бабушки и т.п.) </a:t>
            </a:r>
            <a:r>
              <a:rPr lang="ru-RU" sz="2400" dirty="0" smtClean="0">
                <a:latin typeface="Garamond" pitchFamily="18" charset="0"/>
              </a:rPr>
              <a:t>Именно на нас у ребенка уже выработалась обостренная антивнушаемость, родственная аллергия.</a:t>
            </a:r>
          </a:p>
          <a:p>
            <a:pPr>
              <a:buFont typeface="Wingdings 2" pitchFamily="18" charset="2"/>
              <a:buNone/>
              <a:defRPr/>
            </a:pPr>
            <a:r>
              <a:rPr lang="ru-RU" sz="2400" dirty="0" smtClean="0">
                <a:latin typeface="Garamond" pitchFamily="18" charset="0"/>
              </a:rPr>
              <a:t>3. </a:t>
            </a: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Garamond" pitchFamily="18" charset="0"/>
              </a:rPr>
              <a:t>КАК</a:t>
            </a:r>
            <a:r>
              <a:rPr lang="ru-RU" sz="2400" dirty="0" smtClean="0">
                <a:latin typeface="Garamond" pitchFamily="18" charset="0"/>
              </a:rPr>
              <a:t> мы внушаем: скрытое раздражение, властность </a:t>
            </a:r>
            <a:r>
              <a:rPr lang="ru-RU" sz="1800" dirty="0" smtClean="0">
                <a:latin typeface="Garamond" pitchFamily="18" charset="0"/>
              </a:rPr>
              <a:t>(меня (папу, маму) эта малявка не хочет слушаться!</a:t>
            </a:r>
            <a:r>
              <a:rPr lang="ru-RU" sz="2400" dirty="0" smtClean="0">
                <a:latin typeface="Garamond" pitchFamily="18" charset="0"/>
              </a:rPr>
              <a:t>), скрытый подтекст, который хорошо читается ребенком (</a:t>
            </a:r>
            <a:r>
              <a:rPr lang="ru-RU" sz="1800" dirty="0" smtClean="0">
                <a:latin typeface="Garamond" pitchFamily="18" charset="0"/>
              </a:rPr>
              <a:t>ты еще не дорос, у тебя ограниченные права, ты ничтожество)!</a:t>
            </a:r>
            <a:endParaRPr lang="ru-RU" sz="1800" dirty="0">
              <a:latin typeface="Garamond" pitchFamily="18" charset="0"/>
            </a:endParaRPr>
          </a:p>
        </p:txBody>
      </p:sp>
      <p:pic>
        <p:nvPicPr>
          <p:cNvPr id="20484" name="Picture 4" descr="C:\Documents and Settings\a.duzjeva\Мои документы\Мои рисунки\0CA190RHKCAZTZGYYCAXT1YY1CAPT2HL5CAB0MWB3CAPXL2GUCAIRQGM9CA9EWDNECA0PW1R0CAOTG1WJCAXLC3MWCADDLIWQCAT6TMNJCAXSJA7TCAQ269WRCAXA48B6CABGEB04CA5KWO5MCA0GCS4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89605">
            <a:off x="5949950" y="569913"/>
            <a:ext cx="2225675" cy="194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180327">
            <a:off x="20638" y="244475"/>
            <a:ext cx="7021512" cy="838200"/>
          </a:xfr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  <a:tileRect/>
          </a:gradFill>
        </p:spPr>
        <p:txBody>
          <a:bodyPr>
            <a:noAutofit/>
          </a:bodyPr>
          <a:lstStyle/>
          <a:p>
            <a:pPr algn="ctr">
              <a:defRPr/>
            </a:pPr>
            <a:r>
              <a:rPr lang="ru-RU" sz="3600" dirty="0" smtClean="0"/>
              <a:t>Пожелания к воспитательному внушению…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 rot="21377467">
            <a:off x="254000" y="830263"/>
            <a:ext cx="8435975" cy="5761037"/>
          </a:xfrm>
        </p:spPr>
        <p:txBody>
          <a:bodyPr/>
          <a:lstStyle/>
          <a:p>
            <a:pPr>
              <a:defRPr/>
            </a:pPr>
            <a:r>
              <a:rPr lang="ru-RU" sz="2400" b="1" i="1" u="sng" dirty="0" smtClean="0"/>
              <a:t>1. </a:t>
            </a:r>
            <a:r>
              <a:rPr lang="ru-RU" sz="2400" b="1" i="1" u="sng" dirty="0" smtClean="0">
                <a:solidFill>
                  <a:schemeClr val="accent4">
                    <a:lumMod val="50000"/>
                  </a:schemeClr>
                </a:solidFill>
              </a:rPr>
              <a:t>Давать себе время.</a:t>
            </a:r>
          </a:p>
          <a:p>
            <a:pPr>
              <a:buFont typeface="Wingdings 2" pitchFamily="18" charset="2"/>
              <a:buNone/>
              <a:defRPr/>
            </a:pPr>
            <a:r>
              <a:rPr lang="ru-RU" sz="1600" dirty="0" smtClean="0">
                <a:solidFill>
                  <a:schemeClr val="accent4">
                    <a:lumMod val="50000"/>
                  </a:schemeClr>
                </a:solidFill>
              </a:rPr>
              <a:t>     </a:t>
            </a:r>
            <a:r>
              <a:rPr lang="ru-RU" sz="1700" dirty="0" smtClean="0">
                <a:solidFill>
                  <a:schemeClr val="accent4">
                    <a:lumMod val="50000"/>
                  </a:schemeClr>
                </a:solidFill>
              </a:rPr>
              <a:t>Научимся выдерживать паузы: ориентация (подумать, увидеть, что происходит), а потом реакция. «Лучше ничего не сказать, чем сказать ничего». Дети не уважают суетливость. Некоторая </a:t>
            </a:r>
            <a:r>
              <a:rPr lang="ru-RU" sz="1700" i="1" u="sng" dirty="0" smtClean="0">
                <a:solidFill>
                  <a:schemeClr val="accent4">
                    <a:lumMod val="50000"/>
                  </a:schemeClr>
                </a:solidFill>
              </a:rPr>
              <a:t>медлительность</a:t>
            </a:r>
            <a:r>
              <a:rPr lang="ru-RU" sz="1700" dirty="0" smtClean="0">
                <a:solidFill>
                  <a:schemeClr val="accent4">
                    <a:lumMod val="50000"/>
                  </a:schemeClr>
                </a:solidFill>
              </a:rPr>
              <a:t> старших всегда </a:t>
            </a:r>
            <a:r>
              <a:rPr lang="ru-RU" sz="1700" i="1" u="sng" dirty="0" smtClean="0">
                <a:solidFill>
                  <a:schemeClr val="accent4">
                    <a:lumMod val="50000"/>
                  </a:schemeClr>
                </a:solidFill>
              </a:rPr>
              <a:t>действует внушающим образом.</a:t>
            </a:r>
          </a:p>
          <a:p>
            <a:pPr>
              <a:buFont typeface="Wingdings 2" pitchFamily="18" charset="2"/>
              <a:buNone/>
              <a:defRPr/>
            </a:pPr>
            <a:r>
              <a:rPr lang="ru-RU" sz="2400" b="1" i="1" u="sng" dirty="0" smtClean="0">
                <a:solidFill>
                  <a:schemeClr val="accent4">
                    <a:lumMod val="50000"/>
                  </a:schemeClr>
                </a:solidFill>
              </a:rPr>
              <a:t>2. Давать время ребенку. </a:t>
            </a:r>
          </a:p>
          <a:p>
            <a:pPr>
              <a:buFont typeface="Wingdings 2" pitchFamily="18" charset="2"/>
              <a:buNone/>
              <a:defRPr/>
            </a:pP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      </a:t>
            </a:r>
            <a:r>
              <a:rPr lang="ru-RU" sz="1700" dirty="0" smtClean="0">
                <a:solidFill>
                  <a:schemeClr val="accent4">
                    <a:lumMod val="50000"/>
                  </a:schemeClr>
                </a:solidFill>
              </a:rPr>
              <a:t>Примерно каждый второй из детей не справляется с темпами, требуемыми со стороны взрослых. («Давай быстрей!», «Ну, чего ты застрял», «Опять возишься»…) Ребенок – не автомат. Если необходимость вынуждает к немедленности, твердо и решительно, но обязательно весело и жизнерадостно приказывайте! И у взрослых не всё реализуется сразу, многое требует какого-то срока для проторения. Дети очень часто не понимают, сопротивляются, а потом вдруг всё как надо, </a:t>
            </a:r>
            <a:r>
              <a:rPr lang="ru-RU" sz="1700" b="1" dirty="0" smtClean="0">
                <a:solidFill>
                  <a:schemeClr val="accent2">
                    <a:lumMod val="75000"/>
                  </a:schemeClr>
                </a:solidFill>
              </a:rPr>
              <a:t>САМО </a:t>
            </a:r>
            <a:r>
              <a:rPr lang="ru-RU" sz="1700" dirty="0" smtClean="0">
                <a:solidFill>
                  <a:schemeClr val="accent4">
                    <a:lumMod val="50000"/>
                  </a:schemeClr>
                </a:solidFill>
              </a:rPr>
              <a:t>– когда перестают давить.</a:t>
            </a:r>
          </a:p>
          <a:p>
            <a:pPr>
              <a:buFont typeface="Wingdings 2" pitchFamily="18" charset="2"/>
              <a:buNone/>
              <a:defRPr/>
            </a:pPr>
            <a:r>
              <a:rPr lang="ru-RU" sz="1800" dirty="0" smtClean="0">
                <a:solidFill>
                  <a:schemeClr val="accent4">
                    <a:lumMod val="50000"/>
                  </a:schemeClr>
                </a:solidFill>
              </a:rPr>
              <a:t> 3</a:t>
            </a:r>
            <a:r>
              <a:rPr lang="ru-RU" sz="2400" b="1" i="1" dirty="0" smtClean="0">
                <a:solidFill>
                  <a:schemeClr val="accent4">
                    <a:lumMod val="50000"/>
                  </a:schemeClr>
                </a:solidFill>
              </a:rPr>
              <a:t>. Не внушать отрицательное. </a:t>
            </a:r>
          </a:p>
          <a:p>
            <a:pPr>
              <a:buFont typeface="Wingdings 2" pitchFamily="18" charset="2"/>
              <a:buNone/>
              <a:defRPr/>
            </a:pPr>
            <a:r>
              <a:rPr lang="ru-RU" sz="1700" dirty="0" smtClean="0">
                <a:solidFill>
                  <a:schemeClr val="accent4">
                    <a:lumMod val="50000"/>
                  </a:schemeClr>
                </a:solidFill>
              </a:rPr>
              <a:t>«Вот сейчас тебя собака съест», «Машина задавит», «Простудишься, заболеешь…»</a:t>
            </a:r>
          </a:p>
          <a:p>
            <a:pPr>
              <a:buFont typeface="Wingdings 2" pitchFamily="18" charset="2"/>
              <a:buNone/>
              <a:defRPr/>
            </a:pPr>
            <a:r>
              <a:rPr lang="ru-RU" sz="1700" dirty="0" smtClean="0">
                <a:solidFill>
                  <a:schemeClr val="accent4">
                    <a:lumMod val="50000"/>
                  </a:schemeClr>
                </a:solidFill>
              </a:rPr>
              <a:t>Трудно потом освободить ребенка  (даже когда он уже станет взрослым) от разрушительного влияния  таких вот «заботливых» предостережений. Страх, ужас, ненависть проснуться в другое время, в другом месте…</a:t>
            </a:r>
          </a:p>
          <a:p>
            <a:pPr>
              <a:buFont typeface="Wingdings 2" pitchFamily="18" charset="2"/>
              <a:buNone/>
              <a:defRPr/>
            </a:pPr>
            <a:endParaRPr lang="ru-RU" sz="1800" dirty="0" smtClean="0"/>
          </a:p>
          <a:p>
            <a:pPr>
              <a:buFont typeface="Wingdings 2" pitchFamily="18" charset="2"/>
              <a:buNone/>
              <a:defRPr/>
            </a:pPr>
            <a:endParaRPr lang="ru-RU" sz="2400" b="1" i="1" u="sng" dirty="0"/>
          </a:p>
        </p:txBody>
      </p:sp>
      <p:pic>
        <p:nvPicPr>
          <p:cNvPr id="21508" name="Рисунок 5" descr="1CAWT2O3NCAVPS6XCCAIR642VCAPLURUTCAZ66RQRCANAT63HCAYSG0AXCATCO5LZCAJ1PB2JCA3XM3KFCA7YLDSLCAOTFVGKCA3SHW53CALKVQF5CACHH38UCATS7IYDCA2UCL09CAYKOLD8CAYRO3ZW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870499">
            <a:off x="7635875" y="-14288"/>
            <a:ext cx="1390650" cy="1114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650" y="0"/>
            <a:ext cx="5832475" cy="908050"/>
          </a:xfrm>
          <a:gradFill>
            <a:gsLst>
              <a:gs pos="50000">
                <a:schemeClr val="accent4">
                  <a:lumMod val="40000"/>
                  <a:lumOff val="60000"/>
                </a:schemeClr>
              </a:gs>
              <a:gs pos="50000">
                <a:schemeClr val="accent2">
                  <a:lumMod val="20000"/>
                  <a:lumOff val="8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200000" scaled="0"/>
          </a:gradFill>
        </p:spPr>
        <p:txBody>
          <a:bodyPr/>
          <a:lstStyle/>
          <a:p>
            <a:pPr>
              <a:defRPr/>
            </a:pPr>
            <a:r>
              <a:rPr lang="ru-RU" sz="3600" i="1" dirty="0" smtClean="0">
                <a:latin typeface="Calibri" pitchFamily="34" charset="0"/>
                <a:ea typeface="Arial Unicode MS" pitchFamily="34" charset="-128"/>
                <a:cs typeface="Arial" pitchFamily="34" charset="0"/>
              </a:rPr>
              <a:t>КАК ВНУШАТЬ И НАДО ЛИ ?..</a:t>
            </a:r>
            <a:endParaRPr lang="ru-RU" sz="3600" dirty="0"/>
          </a:p>
        </p:txBody>
      </p:sp>
      <p:sp>
        <p:nvSpPr>
          <p:cNvPr id="22531" name="Содержимое 2"/>
          <p:cNvSpPr>
            <a:spLocks noGrp="1"/>
          </p:cNvSpPr>
          <p:nvPr>
            <p:ph idx="1"/>
          </p:nvPr>
        </p:nvSpPr>
        <p:spPr>
          <a:xfrm>
            <a:off x="395288" y="1052513"/>
            <a:ext cx="8137525" cy="5400675"/>
          </a:xfrm>
        </p:spPr>
        <p:txBody>
          <a:bodyPr/>
          <a:lstStyle/>
          <a:p>
            <a:r>
              <a:rPr lang="ru-RU" sz="2400" smtClean="0"/>
              <a:t>1. </a:t>
            </a:r>
            <a:r>
              <a:rPr lang="ru-RU" sz="2400" i="1" u="sng" smtClean="0"/>
              <a:t>Внушать положительное. </a:t>
            </a:r>
            <a:r>
              <a:rPr lang="ru-RU" sz="2000" i="1" smtClean="0"/>
              <a:t>Каждый день начинать с ребенком </a:t>
            </a:r>
            <a:r>
              <a:rPr lang="ru-RU" sz="2000" b="1" i="1" smtClean="0"/>
              <a:t>радостью</a:t>
            </a:r>
            <a:r>
              <a:rPr lang="ru-RU" sz="2000" i="1" smtClean="0"/>
              <a:t>, заканчивать </a:t>
            </a:r>
            <a:r>
              <a:rPr lang="ru-RU" sz="2000" b="1" i="1" smtClean="0"/>
              <a:t>миром</a:t>
            </a:r>
            <a:r>
              <a:rPr lang="ru-RU" sz="2000" i="1" smtClean="0"/>
              <a:t>!</a:t>
            </a:r>
          </a:p>
          <a:p>
            <a:r>
              <a:rPr lang="ru-RU" sz="2400" i="1" smtClean="0"/>
              <a:t>2. </a:t>
            </a:r>
            <a:r>
              <a:rPr lang="ru-RU" sz="2400" i="1" u="sng" smtClean="0"/>
              <a:t>Не внушать нереальное</a:t>
            </a:r>
            <a:r>
              <a:rPr lang="ru-RU" sz="2000" i="1" u="sng" smtClean="0"/>
              <a:t>. </a:t>
            </a:r>
            <a:r>
              <a:rPr lang="ru-RU" sz="2000" i="1" smtClean="0"/>
              <a:t>Сказки нужны, и не только детям, но знание жизни еще нужнее. Самые глубокие пессимисты происходят из детей, воспитанных чрезмерно оптимистически.</a:t>
            </a:r>
          </a:p>
          <a:p>
            <a:r>
              <a:rPr lang="ru-RU" sz="2400" i="1" smtClean="0"/>
              <a:t>3. </a:t>
            </a:r>
            <a:r>
              <a:rPr lang="ru-RU" sz="2400" i="1" u="sng" smtClean="0"/>
              <a:t>Будьте уверены! </a:t>
            </a:r>
            <a:r>
              <a:rPr lang="ru-RU" sz="2000" i="1" smtClean="0"/>
              <a:t>Все должно делаться и говориться ребенку </a:t>
            </a:r>
            <a:r>
              <a:rPr lang="ru-RU" sz="2000" b="1" i="1" smtClean="0"/>
              <a:t>уверенно, </a:t>
            </a:r>
            <a:r>
              <a:rPr lang="ru-RU" sz="2000" i="1" smtClean="0"/>
              <a:t>даже если, порой, ошибаешься.</a:t>
            </a:r>
          </a:p>
          <a:p>
            <a:r>
              <a:rPr lang="ru-RU" sz="2400" i="1" smtClean="0"/>
              <a:t>4. </a:t>
            </a:r>
            <a:r>
              <a:rPr lang="ru-RU" sz="2400" i="1" u="sng" smtClean="0"/>
              <a:t>Давать отдых от внушений! </a:t>
            </a:r>
            <a:r>
              <a:rPr lang="ru-RU" sz="2000" i="1" smtClean="0"/>
              <a:t>Ребенку время от времени нужна своя доля свободы, без нее задохнется дух. Статистики подсчитали, что в среднем в сутки родители обращаются к ребенку 37 раз – в повелительном тоне, 42 – в увещевательном и 50 – в обвинительном.</a:t>
            </a:r>
          </a:p>
          <a:p>
            <a:r>
              <a:rPr lang="ru-RU" sz="2000" i="1" smtClean="0"/>
              <a:t>5</a:t>
            </a:r>
            <a:r>
              <a:rPr lang="ru-RU" sz="2400" i="1" u="sng" smtClean="0"/>
              <a:t>. Уважайте тайну ребенка и учитывайте его состояние. </a:t>
            </a:r>
            <a:r>
              <a:rPr lang="ru-RU" sz="2000" i="1" smtClean="0"/>
              <a:t>Остерегайтесь лобовых вопросов по  темам: самочувствие, самооценка, отношения со сверстниками, отношение к вам, любовь, страхи, мечты.</a:t>
            </a:r>
            <a:endParaRPr lang="ru-RU" sz="2400" i="1" u="sng" smtClean="0"/>
          </a:p>
          <a:p>
            <a:endParaRPr lang="ru-RU" sz="2400" smtClean="0"/>
          </a:p>
        </p:txBody>
      </p:sp>
      <p:pic>
        <p:nvPicPr>
          <p:cNvPr id="22532" name="Рисунок 3" descr="2CAM2F9MICA0XX1T7CAS1XT3FCAXG998MCA4ND4HICAQSQZL5CAP1LM7XCACBZ4SVCAV88R87CAGNAH8ACAE1WJ1UCA1W41M7CAEDMWWFCAHFEAHFCABLGQL5CAVLZOIRCAG9V9YYCAQBPI6CCA8SBWB0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630209">
            <a:off x="7451725" y="333375"/>
            <a:ext cx="1441450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3" name="Рисунок 4" descr="3CA6YDAHVCA96HE51CAKZ52CICAIN8I2PCAP1G3SPCAFU40VNCA34TMVBCA9M09GUCANLIPFDCA5VD1CDCA209ZKGCAPGUTMZCAMOM8E7CA4DWF7RCAAL16SNCAQZ2UNVCAV9XO0ACAJR1BMACA9YK534.jp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940875">
            <a:off x="7362825" y="4981575"/>
            <a:ext cx="1550988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21152566">
            <a:off x="39688" y="311150"/>
            <a:ext cx="4864100" cy="922338"/>
          </a:xfrm>
          <a:gradFill>
            <a:gsLst>
              <a:gs pos="50000">
                <a:schemeClr val="accent2">
                  <a:lumMod val="20000"/>
                  <a:lumOff val="80000"/>
                </a:schemeClr>
              </a:gs>
              <a:gs pos="50000">
                <a:schemeClr val="accent2">
                  <a:lumMod val="20000"/>
                  <a:lumOff val="8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200000" scaled="0"/>
          </a:gradFill>
        </p:spPr>
        <p:txBody>
          <a:bodyPr/>
          <a:lstStyle/>
          <a:p>
            <a:pPr>
              <a:defRPr/>
            </a:pPr>
            <a:r>
              <a:rPr lang="ru-RU" dirty="0" smtClean="0"/>
              <a:t>7 правил наказания</a:t>
            </a:r>
            <a:endParaRPr lang="ru-RU" dirty="0"/>
          </a:p>
        </p:txBody>
      </p:sp>
      <p:sp>
        <p:nvSpPr>
          <p:cNvPr id="23555" name="Содержимое 2"/>
          <p:cNvSpPr>
            <a:spLocks noGrp="1"/>
          </p:cNvSpPr>
          <p:nvPr>
            <p:ph idx="1"/>
          </p:nvPr>
        </p:nvSpPr>
        <p:spPr>
          <a:xfrm>
            <a:off x="179388" y="1341438"/>
            <a:ext cx="8713787" cy="5327650"/>
          </a:xfrm>
        </p:spPr>
        <p:txBody>
          <a:bodyPr/>
          <a:lstStyle/>
          <a:p>
            <a:pPr marL="539750" indent="-457200">
              <a:buFont typeface="Wingdings 2" pitchFamily="18" charset="2"/>
              <a:buAutoNum type="arabicPeriod"/>
            </a:pPr>
            <a:r>
              <a:rPr lang="ru-RU" sz="2400" i="1" u="sng" smtClean="0"/>
              <a:t>Наказание не должно вредить здоровью ни физическому, ни психическому</a:t>
            </a:r>
            <a:r>
              <a:rPr lang="ru-RU" sz="2000" i="1" smtClean="0"/>
              <a:t>. Более того, наказание должно быть полезным.</a:t>
            </a:r>
          </a:p>
          <a:p>
            <a:pPr marL="539750" indent="-457200">
              <a:buFont typeface="Wingdings 2" pitchFamily="18" charset="2"/>
              <a:buAutoNum type="arabicPeriod"/>
            </a:pPr>
            <a:r>
              <a:rPr lang="ru-RU" sz="2400" i="1" u="sng" smtClean="0"/>
              <a:t>Если есть сомнение, наказывать или нет, не наказывайте! </a:t>
            </a:r>
            <a:r>
              <a:rPr lang="ru-RU" sz="2000" i="1" smtClean="0"/>
              <a:t>Никаких наказаний «на всякий случай».</a:t>
            </a:r>
          </a:p>
          <a:p>
            <a:pPr marL="539750" indent="-457200">
              <a:buFont typeface="Wingdings 2" pitchFamily="18" charset="2"/>
              <a:buAutoNum type="arabicPeriod"/>
            </a:pPr>
            <a:r>
              <a:rPr lang="ru-RU" sz="2400" i="1" u="sng" smtClean="0"/>
              <a:t>«За один раз – одно». </a:t>
            </a:r>
            <a:r>
              <a:rPr lang="ru-RU" sz="2000" i="1" smtClean="0"/>
              <a:t>Даже если проступков много, наказание должно быть одно за все сразу, а не по одиночке за каждый. Наказание – не за счет любви. Что бы ни случилось, не лишайте ребенка заслуженной похвалы и награды, не отнимайте подаренного.</a:t>
            </a:r>
          </a:p>
          <a:p>
            <a:pPr marL="539750" indent="-457200">
              <a:buFont typeface="Wingdings 2" pitchFamily="18" charset="2"/>
              <a:buAutoNum type="arabicPeriod"/>
            </a:pPr>
            <a:r>
              <a:rPr lang="ru-RU" sz="2400" i="1" u="sng" smtClean="0"/>
              <a:t>Срок давности. </a:t>
            </a:r>
            <a:r>
              <a:rPr lang="ru-RU" sz="2000" i="1" smtClean="0"/>
              <a:t>Лучше не наказывать, чем наказывать запоздало. Запоздалые наказания внушают ребенку прошлое, мешают стать другим.</a:t>
            </a:r>
          </a:p>
          <a:p>
            <a:pPr marL="539750" indent="-457200">
              <a:buFont typeface="Wingdings 2" pitchFamily="18" charset="2"/>
              <a:buAutoNum type="arabicPeriod"/>
            </a:pPr>
            <a:r>
              <a:rPr lang="ru-RU" sz="2400" i="1" u="sng" smtClean="0"/>
              <a:t>Наказан – прощен. </a:t>
            </a:r>
            <a:r>
              <a:rPr lang="ru-RU" sz="2000" i="1" smtClean="0"/>
              <a:t>О старых грехах ни слова. </a:t>
            </a:r>
          </a:p>
          <a:p>
            <a:pPr marL="539750" indent="-457200">
              <a:buFont typeface="Wingdings 2" pitchFamily="18" charset="2"/>
              <a:buAutoNum type="arabicPeriod"/>
            </a:pPr>
            <a:r>
              <a:rPr lang="ru-RU" sz="2400" i="1" u="sng" smtClean="0"/>
              <a:t>Без унижения. </a:t>
            </a:r>
            <a:r>
              <a:rPr lang="ru-RU" sz="2000" i="1" smtClean="0"/>
              <a:t>Наказание должно быть справедливым.</a:t>
            </a:r>
          </a:p>
          <a:p>
            <a:pPr marL="539750" indent="-457200">
              <a:buFont typeface="Wingdings 2" pitchFamily="18" charset="2"/>
              <a:buAutoNum type="arabicPeriod"/>
            </a:pPr>
            <a:r>
              <a:rPr lang="ru-RU" sz="2400" i="1" u="sng" smtClean="0"/>
              <a:t>Ребенок не должен бояться наказания. </a:t>
            </a:r>
            <a:endParaRPr lang="ru-RU" sz="2000" i="1" u="sng" smtClean="0"/>
          </a:p>
          <a:p>
            <a:pPr marL="539750" indent="-457200">
              <a:buFont typeface="Wingdings 2" pitchFamily="18" charset="2"/>
              <a:buAutoNum type="arabicPeriod"/>
            </a:pPr>
            <a:endParaRPr lang="ru-RU" sz="2000" i="1" smtClean="0"/>
          </a:p>
          <a:p>
            <a:pPr marL="539750" indent="-457200">
              <a:buFont typeface="Wingdings 2" pitchFamily="18" charset="2"/>
              <a:buAutoNum type="arabicPeriod"/>
            </a:pPr>
            <a:endParaRPr lang="ru-RU" sz="2400" i="1" u="sng" smtClean="0"/>
          </a:p>
        </p:txBody>
      </p:sp>
      <p:pic>
        <p:nvPicPr>
          <p:cNvPr id="23556" name="Рисунок 4" descr="ICAFWBD34CASEVOEACA5FKK5LCA670195CAH0IR3DCACSNYE4CAOFRJSRCAGWA3EICA9NMJIMCAVOX4UECA82J0E4CA0W3E6JCAY2ONOQCAYA65HACABMYCSZCA05PUBGCABTC8CQCA2HHFDRCAC28M4R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1863" y="0"/>
            <a:ext cx="2270125" cy="141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7" name="Рисунок 5" descr="6CAWAF0B3CAZQWDG8CAMRJA10CA0R7P0RCAF39OY7CA31G5B8CA3U42VNCAG8RZODCANPSKYVCAGKHL93CAR2LCQ1CA4TCPTSCAXVKAS5CAH4W883CANP9GWJCAGX471PCARTMAWQCA0DSFXLCAPET950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574062">
            <a:off x="7261225" y="5059363"/>
            <a:ext cx="1671638" cy="161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274638"/>
            <a:ext cx="7933588" cy="1143000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effectLst>
            <a:innerShdw blurRad="63500" dist="50800" dir="13500000">
              <a:prstClr val="black">
                <a:alpha val="50000"/>
              </a:prstClr>
            </a:innerShdw>
          </a:effectLst>
          <a:scene3d>
            <a:camera prst="obliqueBottomRight"/>
            <a:lightRig rig="threePt" dir="t"/>
          </a:scene3d>
          <a:sp3d extrusionH="76200" contourW="12700" prstMaterial="flat">
            <a:bevelT w="165100" prst="coolSlant"/>
            <a:extrusionClr>
              <a:schemeClr val="bg2">
                <a:lumMod val="90000"/>
              </a:schemeClr>
            </a:extrusionClr>
            <a:contourClr>
              <a:schemeClr val="bg1">
                <a:lumMod val="75000"/>
              </a:schemeClr>
            </a:contourClr>
          </a:sp3d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Haettenschweiler" pitchFamily="34" charset="0"/>
              </a:rPr>
              <a:t>Пять принципов позитивного воспитания.</a:t>
            </a:r>
            <a:endParaRPr lang="ru-RU" dirty="0">
              <a:solidFill>
                <a:schemeClr val="bg2">
                  <a:lumMod val="10000"/>
                </a:schemeClr>
              </a:solidFill>
              <a:latin typeface="Haettenschweiler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 rot="389118">
            <a:off x="2954338" y="1933575"/>
            <a:ext cx="5781675" cy="4632325"/>
          </a:xfr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6000000" scaled="0"/>
          </a:gradFill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marL="596646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2700" dirty="0" smtClean="0">
                <a:solidFill>
                  <a:schemeClr val="tx2"/>
                </a:solidFill>
              </a:rPr>
              <a:t>Отличаться от других – нормально.</a:t>
            </a:r>
          </a:p>
          <a:p>
            <a:pPr marL="596646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2700" dirty="0" smtClean="0">
                <a:solidFill>
                  <a:schemeClr val="tx2"/>
                </a:solidFill>
              </a:rPr>
              <a:t>Совершать ошибки – нормально.</a:t>
            </a:r>
          </a:p>
          <a:p>
            <a:pPr marL="596646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2700" dirty="0" smtClean="0">
                <a:solidFill>
                  <a:schemeClr val="tx2"/>
                </a:solidFill>
              </a:rPr>
              <a:t>Проявлять негативные эмоции – нормально.</a:t>
            </a:r>
          </a:p>
          <a:p>
            <a:pPr marL="596646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2700" dirty="0" smtClean="0">
                <a:solidFill>
                  <a:schemeClr val="tx2"/>
                </a:solidFill>
              </a:rPr>
              <a:t>Хотеть большего – нормально.</a:t>
            </a:r>
          </a:p>
          <a:p>
            <a:pPr marL="596646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2700" dirty="0" smtClean="0">
                <a:solidFill>
                  <a:schemeClr val="tx2"/>
                </a:solidFill>
              </a:rPr>
              <a:t>Выражать свое несогласие – нормально.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sz="2700" dirty="0" smtClean="0">
                <a:solidFill>
                  <a:schemeClr val="tx2"/>
                </a:solidFill>
              </a:rPr>
              <a:t>Но! ! ! Помни, что мама и папа – главные.</a:t>
            </a:r>
            <a:endParaRPr lang="ru-RU" sz="2700" dirty="0">
              <a:solidFill>
                <a:schemeClr val="tx2"/>
              </a:solidFill>
            </a:endParaRPr>
          </a:p>
        </p:txBody>
      </p:sp>
      <p:pic>
        <p:nvPicPr>
          <p:cNvPr id="922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-539474">
            <a:off x="-100013" y="2020888"/>
            <a:ext cx="2917826" cy="2635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blipFill>
            <a:blip r:embed="rId2" cstate="print"/>
            <a:tile tx="0" ty="0" sx="100000" sy="100000" flip="none" algn="tl"/>
          </a:blipFill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800" dirty="0" smtClean="0">
                <a:solidFill>
                  <a:schemeClr val="tx2">
                    <a:satMod val="130000"/>
                  </a:schemeClr>
                </a:solidFill>
              </a:rPr>
              <a:t>1 шаг – техники поощрения </a:t>
            </a:r>
            <a:endParaRPr lang="ru-RU" sz="48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0243" name="Содержимое 2"/>
          <p:cNvSpPr>
            <a:spLocks noGrp="1"/>
          </p:cNvSpPr>
          <p:nvPr>
            <p:ph idx="1"/>
          </p:nvPr>
        </p:nvSpPr>
        <p:spPr>
          <a:xfrm>
            <a:off x="571500" y="1447800"/>
            <a:ext cx="8362950" cy="3981450"/>
          </a:xfrm>
        </p:spPr>
        <p:txBody>
          <a:bodyPr/>
          <a:lstStyle/>
          <a:p>
            <a:pPr eaLnBrk="1" hangingPunct="1"/>
            <a:r>
              <a:rPr lang="ru-RU" sz="2000" smtClean="0"/>
              <a:t>1.Просите, а не приказывайте.</a:t>
            </a:r>
          </a:p>
          <a:p>
            <a:pPr eaLnBrk="1" hangingPunct="1"/>
            <a:r>
              <a:rPr lang="ru-RU" sz="2000" smtClean="0"/>
              <a:t>2. Позволяйте ему сопротивляться (если у него возникнет такое желание). Если ребенок не имеет права сопротивляться, спорить и вести переговоры, то ваша просьба на самом деле является приказом.</a:t>
            </a:r>
          </a:p>
          <a:p>
            <a:pPr eaLnBrk="1" hangingPunct="1"/>
            <a:r>
              <a:rPr lang="ru-RU" sz="2000" smtClean="0"/>
              <a:t>3. Используйте формулировки: «Не сделаешь ли ты?» или «Сделай, пожалуйста…» Не скупитесь на «пожалуйста».</a:t>
            </a:r>
          </a:p>
          <a:p>
            <a:pPr eaLnBrk="1" hangingPunct="1"/>
            <a:r>
              <a:rPr lang="ru-RU" sz="2000" smtClean="0"/>
              <a:t>4. Откажитесь от риторических (не требующих ответа) вопросов, объяснений и лекций. (Н-р, «Кто тебе позволил сделать это?»)</a:t>
            </a:r>
          </a:p>
          <a:p>
            <a:pPr eaLnBrk="1" hangingPunct="1"/>
            <a:r>
              <a:rPr lang="ru-RU" sz="2000" smtClean="0"/>
              <a:t>5. Старайтесь формулировать просьбы прямо и позитивно.</a:t>
            </a:r>
          </a:p>
          <a:p>
            <a:pPr eaLnBrk="1" hangingPunct="1"/>
            <a:r>
              <a:rPr lang="ru-RU" sz="2000" smtClean="0"/>
              <a:t>6. Предлагайте детям присоединиться к Вашей деятельности -«Давай сделаем то-то и то-то…»</a:t>
            </a:r>
          </a:p>
          <a:p>
            <a:pPr eaLnBrk="1" hangingPunct="1"/>
            <a:endParaRPr lang="ru-RU" sz="2000" smtClean="0"/>
          </a:p>
        </p:txBody>
      </p:sp>
      <p:pic>
        <p:nvPicPr>
          <p:cNvPr id="1024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328715">
            <a:off x="4181475" y="4995863"/>
            <a:ext cx="2319338" cy="175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  <a:ln>
            <a:solidFill>
              <a:srgbClr val="FFF1CD"/>
            </a:solidFill>
          </a:ln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2">
                    <a:satMod val="130000"/>
                  </a:schemeClr>
                </a:solidFill>
              </a:rPr>
              <a:t>2шаг – методы преодоления сопротивления</a:t>
            </a:r>
            <a:endParaRPr lang="ru-RU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750" y="1447800"/>
            <a:ext cx="7993063" cy="5221288"/>
          </a:xfrm>
        </p:spPr>
        <p:txBody>
          <a:bodyPr>
            <a:normAutofit fontScale="85000" lnSpcReduction="20000"/>
          </a:bodyPr>
          <a:lstStyle/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sz="2000" dirty="0" smtClean="0"/>
              <a:t>1. Выслушайте и поговорите (но не читайте лекций). Ребенку нужно чувствовать, что вы прислушиваетесь к нему так же, как он прислушивается к вам.(Слушайте и понимайте).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sz="2000" dirty="0" smtClean="0"/>
              <a:t>2. Учитывайте темперамент ребенка(меланхолика необходимо слушать и понимать, сочувствовать и признавать его переживания и обиды; холерику необходимо давать возможность руководить, признавать его успехи и прощать ошибки, структурировать его деятельность – знать план действий и правила игры; сангвинику – постоянно менять вид деятельности, давать свободу исследования; флегматикам требуется ритуал и ритм деятельности, повторяемость, они созерцают и наблюдают, они медлительны, им необходимо ставить задачи…).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sz="2000" dirty="0" smtClean="0"/>
              <a:t>3. Отвлекайте от нежелательного и направляйте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ru-RU" sz="2000" dirty="0" smtClean="0"/>
              <a:t>            в нужное русло.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sz="2000" dirty="0" smtClean="0"/>
              <a:t>4. Обеспечьте подготовку и структуру деятельности,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ru-RU" sz="2000" dirty="0" smtClean="0"/>
              <a:t>            ритуал и ритм.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sz="2000" dirty="0" smtClean="0"/>
              <a:t>5.Ребенка что-то беспокоит (расстроен, голоден, не выспался, 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ru-RU" sz="2000" dirty="0" smtClean="0"/>
              <a:t>         обижен, переутомлен, тревожится, не знает, что ожидать и т.п.) -  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ru-RU" sz="2000" dirty="0" smtClean="0"/>
              <a:t>       значит ему   требуется  беседа или помощь, возможно, его  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ru-RU" sz="2000" dirty="0" smtClean="0"/>
              <a:t>     следовало  подготовить  к ситуации заранее, рассказать, чего от него ждут.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ru-RU" sz="2000" dirty="0" smtClean="0"/>
              <a:t> </a:t>
            </a:r>
            <a:endParaRPr lang="ru-RU" sz="2000" dirty="0"/>
          </a:p>
        </p:txBody>
      </p:sp>
      <p:pic>
        <p:nvPicPr>
          <p:cNvPr id="1126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48110">
            <a:off x="7223125" y="3768725"/>
            <a:ext cx="1504950" cy="167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2">
                    <a:satMod val="130000"/>
                  </a:schemeClr>
                </a:solidFill>
              </a:rPr>
              <a:t>3 шаг – техники наказания</a:t>
            </a:r>
            <a:endParaRPr lang="ru-RU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188" y="1447800"/>
            <a:ext cx="6840537" cy="5221288"/>
          </a:xfrm>
        </p:spPr>
        <p:txBody>
          <a:bodyPr>
            <a:normAutofit fontScale="92500" lnSpcReduction="10000"/>
          </a:bodyPr>
          <a:lstStyle/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sz="2000" dirty="0" smtClean="0"/>
              <a:t>1. «Плохое поведение» необходимо ребенку для того, чтобы сохранить связь со своими внутренними чувствами. Дети выходят из-под контроля, когда не получают то, что им необходимо.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sz="2000" dirty="0" smtClean="0"/>
              <a:t>2. Как можно меньше внимания негативному поведению, как можно  больше – позитивному!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sz="2000" dirty="0" smtClean="0"/>
              <a:t>3. Вместо того  чтобы выискивать ошибки ребенка и обращать внимание на них, старайтесь «ловить» на моментах, когда он делает что-то хорошее. Ваша реакция на ошибки должна колебаться от безразличия до скуки, а вот по поводу успешно выполненных дел следует воодушевиться и одобрить.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sz="2000" dirty="0" smtClean="0"/>
              <a:t>4. Нельзя ждать, что дети будут относиться к себе хорошо, если мы заставляем их относиться к себе плохо, когда они совершают ошибки.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sz="2000" dirty="0" smtClean="0"/>
              <a:t>5.Те  вещи, которые вы отнимаете у ребенка в наказание за что-то, можно использовать и в качестве поощрения, возвращая их.</a:t>
            </a:r>
            <a:endParaRPr lang="ru-RU" sz="2000" dirty="0"/>
          </a:p>
        </p:txBody>
      </p:sp>
      <p:pic>
        <p:nvPicPr>
          <p:cNvPr id="12292" name="Picture 2" descr="C:\Documents and Settings\a.dyuzheva\Рабочий стол\фотографии о детях и семье\38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-569082">
            <a:off x="7451725" y="1268413"/>
            <a:ext cx="12382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3" name="Picture 3" descr="C:\Documents and Settings\a.dyuzheva\Рабочий стол\фотографии о детях и семье\IMG_461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206881">
            <a:off x="7296150" y="4149725"/>
            <a:ext cx="1584325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2">
                    <a:satMod val="130000"/>
                  </a:schemeClr>
                </a:solidFill>
              </a:rPr>
              <a:t>4 шаг – техники руководства</a:t>
            </a:r>
            <a:endParaRPr lang="ru-RU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750" y="1196975"/>
            <a:ext cx="6335713" cy="5327650"/>
          </a:xfrm>
        </p:spPr>
        <p:txBody>
          <a:bodyPr>
            <a:normAutofit fontScale="92500" lnSpcReduction="20000"/>
          </a:bodyPr>
          <a:lstStyle/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sz="2000" dirty="0" smtClean="0"/>
              <a:t>1. Научитесь командовать (не объяснять и не злиться). Давая объяснение, вы обесцениваете силу приказания.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sz="2000" dirty="0" smtClean="0"/>
              <a:t>2. Научитесь приказывать! Величайшая власть, которой обладают родители, – власть направлять своих детей.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sz="2000" dirty="0" smtClean="0"/>
              <a:t>3. После того как вы использовали командный голос,  твердо стойте на своем!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sz="2000" dirty="0" smtClean="0"/>
              <a:t>4. Наилучший способ утвердить свою власть – повторять распоряжения с полной уверенностью, что ребенок скоро уступит вам.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sz="2000" dirty="0" smtClean="0"/>
              <a:t>5. Приказ наиболее эффективен, если его произносят четко и твердо, без эмоциональной окраски. Иногда его следует повторить несколько раз.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sz="2000" dirty="0" smtClean="0"/>
              <a:t>6. Кричать бесполезно. Когда человек начинает кричать, значит он перестал командовать, а начал требовать. Не требуйте, но приказывайте! 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sz="2000" dirty="0" smtClean="0"/>
              <a:t>7. Команды должны быть позитивными. Если вы не держите зла на ребенка, он тоже не держит зла на вас.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ru-RU" sz="2000" dirty="0"/>
          </a:p>
        </p:txBody>
      </p:sp>
      <p:pic>
        <p:nvPicPr>
          <p:cNvPr id="13316" name="Picture 2" descr="C:\Documents and Settings\a.dyuzheva\Рабочий стол\фотографии о детях и семье\64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-280418">
            <a:off x="6875463" y="1557338"/>
            <a:ext cx="1428750" cy="1366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7" name="TextBox 5"/>
          <p:cNvSpPr txBox="1">
            <a:spLocks noChangeArrowheads="1"/>
          </p:cNvSpPr>
          <p:nvPr/>
        </p:nvSpPr>
        <p:spPr bwMode="auto">
          <a:xfrm rot="664011">
            <a:off x="6459538" y="4622800"/>
            <a:ext cx="2286000" cy="116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>
                <a:latin typeface="Corbel" pitchFamily="34" charset="0"/>
              </a:rPr>
              <a:t>«Почему? А потому что я твоя мама!»- наилучший ответ, когда ребенок не хочет выполнять приказание.</a:t>
            </a:r>
          </a:p>
        </p:txBody>
      </p:sp>
      <p:pic>
        <p:nvPicPr>
          <p:cNvPr id="13318" name="Picture 4" descr="C:\Documents and Settings\a.dyuzheva\Рабочий стол\фотографии о детях и семье\22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669713">
            <a:off x="6804025" y="2997200"/>
            <a:ext cx="1624013" cy="1624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800" dirty="0" smtClean="0">
                <a:solidFill>
                  <a:schemeClr val="tx2">
                    <a:satMod val="130000"/>
                  </a:schemeClr>
                </a:solidFill>
              </a:rPr>
              <a:t>5 шаг – тайм-аут</a:t>
            </a:r>
            <a:endParaRPr lang="ru-RU" sz="48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4213" y="1341438"/>
            <a:ext cx="6624637" cy="4906962"/>
          </a:xfrm>
        </p:spPr>
        <p:txBody>
          <a:bodyPr>
            <a:normAutofit fontScale="92500" lnSpcReduction="10000"/>
          </a:bodyPr>
          <a:lstStyle/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sz="2000" dirty="0" smtClean="0"/>
              <a:t>1. Если ребенок упорствует в своем сопротивлении и не реагирует на «4 шага побуждения к сотрудничеству», значит настало время 5-ого шага, во время которого вся эмоциональная драма разворачивается и заканчивается в течение нескольких минут.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sz="2000" dirty="0" smtClean="0"/>
              <a:t>2. Тайм-аут – это ограничение свободы (например, помещение в отдельную комнату или на стул – в пространстве комнаты; продолжительность его – по 1 минуте на каждый год, прожитый ребенком. Начинать . тайм-аут  можно с 2 лет.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sz="2000" dirty="0" smtClean="0"/>
              <a:t>3. Тайм-ауты нужны для того, чтобы восстановить контроль, когда эмоции становятся слишком сильными.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sz="2000" dirty="0" smtClean="0"/>
              <a:t>4. Чувства становятся богатыми, если их воспитывать, и неуправляемыми, если их не воспитывать.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sz="2000" dirty="0" smtClean="0"/>
              <a:t>5. Тайм-ауты служат заменой таким устаревшим методам воспитания, как наказания и тумаки.</a:t>
            </a:r>
            <a:endParaRPr lang="ru-RU" sz="2000" dirty="0"/>
          </a:p>
        </p:txBody>
      </p:sp>
      <p:pic>
        <p:nvPicPr>
          <p:cNvPr id="14340" name="Picture 2" descr="C:\Documents and Settings\a.dyuzheva\Рабочий стол\фотографии о детях и семье\34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299829">
            <a:off x="7245350" y="1482725"/>
            <a:ext cx="1525588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1" name="Picture 3" descr="C:\Documents and Settings\a.dyuzheva\Рабочий стол\фотографии о детях и семье\28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-340073">
            <a:off x="7167563" y="4014788"/>
            <a:ext cx="1728787" cy="1624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dirty="0" smtClean="0"/>
              <a:t>4 типичные ошибки родителей.</a:t>
            </a:r>
            <a:endParaRPr lang="ru-RU" dirty="0"/>
          </a:p>
        </p:txBody>
      </p:sp>
      <p:sp>
        <p:nvSpPr>
          <p:cNvPr id="15363" name="Содержимое 2"/>
          <p:cNvSpPr>
            <a:spLocks noGrp="1"/>
          </p:cNvSpPr>
          <p:nvPr>
            <p:ph sz="half" idx="1"/>
          </p:nvPr>
        </p:nvSpPr>
        <p:spPr>
          <a:xfrm>
            <a:off x="395288" y="1341438"/>
            <a:ext cx="4032250" cy="5256212"/>
          </a:xfrm>
        </p:spPr>
        <p:txBody>
          <a:bodyPr/>
          <a:lstStyle/>
          <a:p>
            <a:r>
              <a:rPr lang="ru-RU" sz="2400" smtClean="0"/>
              <a:t>1. Родители используют только тайм-ауты.</a:t>
            </a:r>
          </a:p>
          <a:p>
            <a:r>
              <a:rPr lang="ru-RU" sz="2400" smtClean="0"/>
              <a:t>2. Родители назначают ребенку недостаточно </a:t>
            </a:r>
          </a:p>
          <a:p>
            <a:pPr>
              <a:buFont typeface="Wingdings 2" pitchFamily="18" charset="2"/>
              <a:buNone/>
            </a:pPr>
            <a:r>
              <a:rPr lang="ru-RU" sz="2400" smtClean="0"/>
              <a:t>         тайм – аутов.</a:t>
            </a:r>
          </a:p>
          <a:p>
            <a:pPr>
              <a:buFont typeface="Arial" charset="0"/>
              <a:buChar char="•"/>
            </a:pPr>
            <a:r>
              <a:rPr lang="ru-RU" sz="2400" smtClean="0"/>
              <a:t>3. Родители ожидают, что во время тайм – аута ребенок будет вести себя спокойно.</a:t>
            </a:r>
          </a:p>
          <a:p>
            <a:pPr>
              <a:buFont typeface="Arial" charset="0"/>
              <a:buChar char="•"/>
            </a:pPr>
            <a:r>
              <a:rPr lang="ru-RU" sz="2400" smtClean="0"/>
              <a:t>4. Родители используют тайм – ауты в качестве сдерживающего фактора или наказания.</a:t>
            </a:r>
          </a:p>
          <a:p>
            <a:endParaRPr lang="ru-RU" smtClean="0"/>
          </a:p>
        </p:txBody>
      </p:sp>
      <p:sp>
        <p:nvSpPr>
          <p:cNvPr id="15364" name="Содержимое 3"/>
          <p:cNvSpPr>
            <a:spLocks noGrp="1"/>
          </p:cNvSpPr>
          <p:nvPr>
            <p:ph sz="half" idx="2"/>
          </p:nvPr>
        </p:nvSpPr>
        <p:spPr>
          <a:xfrm>
            <a:off x="3995738" y="1268413"/>
            <a:ext cx="4938712" cy="5400675"/>
          </a:xfrm>
        </p:spPr>
        <p:txBody>
          <a:bodyPr/>
          <a:lstStyle/>
          <a:p>
            <a:r>
              <a:rPr lang="ru-RU" sz="2000" smtClean="0"/>
              <a:t>1. Тайм – ауты следует использовать только  как крайнее средство.</a:t>
            </a:r>
          </a:p>
          <a:p>
            <a:r>
              <a:rPr lang="ru-RU" sz="2000" smtClean="0"/>
              <a:t>2. Если ребенок игнорирует ваши требования (смеется), значит вы его не контролируете. Тайм-аутов недостаточно.</a:t>
            </a:r>
          </a:p>
          <a:p>
            <a:r>
              <a:rPr lang="ru-RU" sz="2000" smtClean="0"/>
              <a:t>3.Во время тайм-аута ребенку дана полная свобода сопротивляться. Ему нужно научиться преодолевать негативные эмоции ,т. е. ощутить и отпустить их.</a:t>
            </a:r>
          </a:p>
          <a:p>
            <a:r>
              <a:rPr lang="ru-RU" sz="2000" smtClean="0"/>
              <a:t>4. Ребенок становится избалованным не потому, что  родители дают ему очень много, а потому, что они уступают ему, чтобы избежать конфронтации.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21249650">
            <a:off x="582803" y="152198"/>
            <a:ext cx="7499350" cy="1143000"/>
          </a:xfrm>
          <a:gradFill flip="none" rotWithShape="1">
            <a:gsLst>
              <a:gs pos="96000">
                <a:schemeClr val="accent2">
                  <a:lumMod val="20000"/>
                  <a:lumOff val="80000"/>
                  <a:alpha val="3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shape">
              <a:fillToRect l="50000" t="50000" r="50000" b="50000"/>
            </a:path>
            <a:tileRect/>
          </a:gradFill>
        </p:spPr>
        <p:txBody>
          <a:bodyPr/>
          <a:lstStyle/>
          <a:p>
            <a:pPr algn="ctr">
              <a:defRPr/>
            </a:pP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Время для тайм-аута</a:t>
            </a:r>
            <a:r>
              <a:rPr lang="ru-RU" dirty="0" smtClean="0"/>
              <a:t>…</a:t>
            </a:r>
            <a:endParaRPr lang="ru-RU" dirty="0"/>
          </a:p>
        </p:txBody>
      </p:sp>
      <p:sp>
        <p:nvSpPr>
          <p:cNvPr id="16389" name="Содержимое 2"/>
          <p:cNvSpPr>
            <a:spLocks noGrp="1"/>
          </p:cNvSpPr>
          <p:nvPr>
            <p:ph idx="1"/>
          </p:nvPr>
        </p:nvSpPr>
        <p:spPr>
          <a:xfrm>
            <a:off x="1435100" y="1447800"/>
            <a:ext cx="7499350" cy="2773363"/>
          </a:xfrm>
        </p:spPr>
        <p:txBody>
          <a:bodyPr/>
          <a:lstStyle/>
          <a:p>
            <a:pPr algn="ctr">
              <a:buFont typeface="Wingdings 2" pitchFamily="18" charset="2"/>
              <a:buNone/>
            </a:pPr>
            <a:r>
              <a:rPr lang="ru-RU" smtClean="0"/>
              <a:t>    Ребенок сопротивляется вашему приказу, повторенному несколько раз…</a:t>
            </a:r>
          </a:p>
          <a:p>
            <a:pPr algn="ctr">
              <a:buFont typeface="Wingdings 2" pitchFamily="18" charset="2"/>
              <a:buNone/>
            </a:pPr>
            <a:r>
              <a:rPr lang="ru-RU" smtClean="0"/>
              <a:t>    Начиная с 9 лет, можно давать детям три предупреждения перед тайм-аутом.</a:t>
            </a:r>
          </a:p>
          <a:p>
            <a:pPr algn="ctr">
              <a:buFont typeface="Wingdings 2" pitchFamily="18" charset="2"/>
              <a:buNone/>
            </a:pPr>
            <a:endParaRPr lang="ru-RU" smtClean="0"/>
          </a:p>
        </p:txBody>
      </p:sp>
      <p:pic>
        <p:nvPicPr>
          <p:cNvPr id="16390" name="Picture 7" descr="C:\Documents and Settings\a.duzjeva\Мои документы\Мои рисунки\0CA190RHKCAZTZGYYCAXT1YY1CAPT2HL5CAB0MWB3CAPXL2GUCAIRQGM9CA9EWDNECA0PW1R0CAOTG1WJCAXLC3MWCADDLIWQCAT6TMNJCAXSJA7TCAQ269WRCAXA48B6CABGEB04CA5KWO5MCA0GCS4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-423676">
            <a:off x="1541463" y="3967163"/>
            <a:ext cx="3054350" cy="2427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1" name="Picture 8" descr="C:\Documents and Settings\a.duzjeva\Мои документы\Мои рисунки\MCA9HQW6LCATN4ZQXCA299TZKCACWF38NCATT1QZ5CAQUD0SJCA0HA884CARF55QZCAD8YU5QCAVX43H1CA7EMMXJCAR0ODXSCASHQSZACA2156MWCAXT2HSOCAUI7LHDCA4IKQY7CA5QMW00CAE0KPI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739830">
            <a:off x="5651500" y="4010025"/>
            <a:ext cx="2790825" cy="2411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>
    <p:wipe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1522</TotalTime>
  <Words>1898</Words>
  <Application>Microsoft Office PowerPoint</Application>
  <PresentationFormat>Экран (4:3)</PresentationFormat>
  <Paragraphs>130</Paragraphs>
  <Slides>16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11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8" baseType="lpstr">
      <vt:lpstr>Arial</vt:lpstr>
      <vt:lpstr>Corbel</vt:lpstr>
      <vt:lpstr>Wingdings 2</vt:lpstr>
      <vt:lpstr>Verdana</vt:lpstr>
      <vt:lpstr>Calibri</vt:lpstr>
      <vt:lpstr>Gill Sans MT</vt:lpstr>
      <vt:lpstr>Monotype Corsiva</vt:lpstr>
      <vt:lpstr>Sylfaen</vt:lpstr>
      <vt:lpstr>Palatino Linotype</vt:lpstr>
      <vt:lpstr>Garamond</vt:lpstr>
      <vt:lpstr>Arial Unicode MS</vt:lpstr>
      <vt:lpstr>Солнцестояние</vt:lpstr>
      <vt:lpstr>Как построить  между родителями  и детьми отношения сотрудничества…</vt:lpstr>
      <vt:lpstr>Пять принципов позитивного воспитания.</vt:lpstr>
      <vt:lpstr>1 шаг – техники поощрения </vt:lpstr>
      <vt:lpstr>2шаг – методы преодоления сопротивления</vt:lpstr>
      <vt:lpstr>3 шаг – техники наказания</vt:lpstr>
      <vt:lpstr>4 шаг – техники руководства</vt:lpstr>
      <vt:lpstr>5 шаг – тайм-аут</vt:lpstr>
      <vt:lpstr>4 типичные ошибки родителей.</vt:lpstr>
      <vt:lpstr>Время для тайм-аута…</vt:lpstr>
      <vt:lpstr>«Успеваем стареть, но не успеваем взрослеть…Что происходит с нами в первом жизненном цикле?..» (Вл.Леви) </vt:lpstr>
      <vt:lpstr>Ошибка, от которой труднее всего удержаться…</vt:lpstr>
      <vt:lpstr>Ошибка, от которой труднее всего удержаться…</vt:lpstr>
      <vt:lpstr>Три основные причины антивнушаемости.</vt:lpstr>
      <vt:lpstr>Пожелания к воспитательному внушению…</vt:lpstr>
      <vt:lpstr>КАК ВНУШАТЬ И НАДО ЛИ ?..</vt:lpstr>
      <vt:lpstr>7 правил наказания</vt:lpstr>
    </vt:vector>
  </TitlesOfParts>
  <Company>Лицей Бауманский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Как организовать между родителями  и детьми отношения сотрудничества…</dc:title>
  <dc:creator>a.dyuzheva</dc:creator>
  <cp:lastModifiedBy>Ольга Порохова</cp:lastModifiedBy>
  <cp:revision>154</cp:revision>
  <dcterms:created xsi:type="dcterms:W3CDTF">2010-12-06T10:43:42Z</dcterms:created>
  <dcterms:modified xsi:type="dcterms:W3CDTF">2017-01-18T12:09:03Z</dcterms:modified>
</cp:coreProperties>
</file>